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4" r:id="rId2"/>
    <p:sldId id="305" r:id="rId3"/>
    <p:sldId id="306" r:id="rId4"/>
    <p:sldId id="308" r:id="rId5"/>
    <p:sldId id="309" r:id="rId6"/>
    <p:sldId id="310" r:id="rId7"/>
    <p:sldId id="311" r:id="rId8"/>
    <p:sldId id="312" r:id="rId9"/>
    <p:sldId id="307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9" r:id="rId22"/>
    <p:sldId id="267" r:id="rId23"/>
    <p:sldId id="26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1" autoAdjust="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968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828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465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3909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222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515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110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722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271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324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831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792F2-6BD6-4B9E-BD89-645F480B6C82}" type="datetimeFigureOut">
              <a:rPr lang="uk-UA" smtClean="0"/>
              <a:t>24.03.2019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302DE-05FC-4DC4-BB79-5BC17017D8D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244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6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5.png"/><Relationship Id="rId7" Type="http://schemas.openxmlformats.org/officeDocument/2006/relationships/hyperlink" Target="https://uk.wikipedia.org/wiki/%D0%86%D0%BD%D0%BA%D0%B0%D0%BF%D1%81%D1%83%D0%BB%D1%8F%D1%86%D1%96%D1%8F_(%D0%BF%D1%80%D0%BE%D0%B3%D1%80%D0%B0%D0%BC%D1%83%D0%B2%D0%B0%D0%BD%D0%BD%D1%8F)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k.wikipedia.org/wiki/%D0%9A%D0%BB%D0%B0%D1%81_(%D0%BF%D1%80%D0%BE%D0%B3%D1%80%D0%B0%D0%BC%D1%83%D0%B2%D0%B0%D0%BD%D0%BD%D1%8F)" TargetMode="External"/><Relationship Id="rId5" Type="http://schemas.openxmlformats.org/officeDocument/2006/relationships/hyperlink" Target="https://uk.wikipedia.org/wiki/%D0%9E%D0%B1'%D1%94%D0%BA%D1%82%D0%BD%D0%BE-%D0%BE%D1%80%D1%96%D1%94%D0%BD%D1%82%D0%BE%D0%B2%D0%B0%D0%BD%D0%B5_%D0%BF%D1%80%D0%BE%D0%B3%D1%80%D0%B0%D0%BC%D1%83%D0%B2%D0%B0%D0%BD%D0%BD%D1%8F" TargetMode="External"/><Relationship Id="rId10" Type="http://schemas.openxmlformats.org/officeDocument/2006/relationships/image" Target="../media/image139.png"/><Relationship Id="rId4" Type="http://schemas.openxmlformats.org/officeDocument/2006/relationships/image" Target="../media/image136.png"/><Relationship Id="rId9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en.wikipedia.org/wiki/Don't_repeat_yoursel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gi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" y="451565"/>
            <a:ext cx="5354991" cy="3587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4844" y="79022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 ліпити з </a:t>
            </a:r>
            <a:r>
              <a:rPr lang="en-US" dirty="0" err="1" smtClean="0"/>
              <a:t>django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" y="4129748"/>
            <a:ext cx="3303235" cy="13485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7" y="5650266"/>
            <a:ext cx="4165600" cy="23594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833" y="448354"/>
            <a:ext cx="5087056" cy="19398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578" y="2468210"/>
            <a:ext cx="4741333" cy="15515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314" y="4152967"/>
            <a:ext cx="3939822" cy="13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9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026867"/>
            <a:ext cx="2628900" cy="1076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323" y="422031"/>
            <a:ext cx="17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</a:t>
            </a:r>
            <a:r>
              <a:rPr lang="ru-RU" dirty="0" smtClean="0"/>
              <a:t>Треба </a:t>
            </a:r>
            <a:r>
              <a:rPr lang="en-US" dirty="0" smtClean="0"/>
              <a:t>Node.js</a:t>
            </a:r>
            <a:endParaRPr lang="uk-UA" dirty="0"/>
          </a:p>
        </p:txBody>
      </p:sp>
      <p:pic>
        <p:nvPicPr>
          <p:cNvPr id="1026" name="Picture 2" descr="npm st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3" y="2504076"/>
            <a:ext cx="4404702" cy="254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9150" y="2286000"/>
            <a:ext cx="117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Результат: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52" y="469654"/>
            <a:ext cx="2628900" cy="3267075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V="1">
            <a:off x="1735015" y="791363"/>
            <a:ext cx="3376247" cy="95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262" y="3996107"/>
            <a:ext cx="5762625" cy="2612777"/>
          </a:xfrm>
          <a:prstGeom prst="rect">
            <a:avLst/>
          </a:prstGeom>
        </p:spPr>
      </p:pic>
      <p:sp>
        <p:nvSpPr>
          <p:cNvPr id="11" name="Левая фигурная скобка 10"/>
          <p:cNvSpPr/>
          <p:nvPr/>
        </p:nvSpPr>
        <p:spPr>
          <a:xfrm>
            <a:off x="4700955" y="4911969"/>
            <a:ext cx="410307" cy="14536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961292" y="5454134"/>
            <a:ext cx="365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Інші </a:t>
            </a:r>
            <a:r>
              <a:rPr lang="uk-UA" dirty="0" err="1" smtClean="0"/>
              <a:t>фреймворки</a:t>
            </a:r>
            <a:r>
              <a:rPr lang="uk-UA" dirty="0" smtClean="0"/>
              <a:t> базовані на </a:t>
            </a:r>
            <a:r>
              <a:rPr lang="en-US" dirty="0" smtClean="0"/>
              <a:t>React</a:t>
            </a:r>
            <a:endParaRPr lang="uk-UA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330" y="422031"/>
            <a:ext cx="3961533" cy="25401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14760" y="117984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Повільний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10415239" y="117984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Швидкий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9879980" y="1973766"/>
            <a:ext cx="390293" cy="11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 flipV="1">
            <a:off x="11084312" y="2286000"/>
            <a:ext cx="437320" cy="122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953644" y="3512634"/>
            <a:ext cx="113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Тут основні обчислення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277213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3" y="247283"/>
            <a:ext cx="6943725" cy="4886325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6811108" y="808892"/>
            <a:ext cx="234461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19846" y="574431"/>
            <a:ext cx="2637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Мінімальна </a:t>
            </a:r>
            <a:r>
              <a:rPr lang="en-US" dirty="0" smtClean="0"/>
              <a:t>HTML </a:t>
            </a:r>
            <a:r>
              <a:rPr lang="uk-UA" dirty="0" smtClean="0"/>
              <a:t>сторінка, щоб </a:t>
            </a:r>
            <a:r>
              <a:rPr lang="en-US" dirty="0" smtClean="0"/>
              <a:t>React </a:t>
            </a:r>
            <a:r>
              <a:rPr lang="uk-UA" dirty="0" smtClean="0"/>
              <a:t>працював.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21" y="2152100"/>
            <a:ext cx="2762250" cy="895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8923" y="3434862"/>
            <a:ext cx="246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Видасть</a:t>
            </a:r>
            <a:r>
              <a:rPr lang="uk-UA" dirty="0" smtClean="0"/>
              <a:t> «</a:t>
            </a:r>
            <a:r>
              <a:rPr lang="en-US" dirty="0" smtClean="0"/>
              <a:t>Hello, world!</a:t>
            </a:r>
            <a:r>
              <a:rPr lang="uk-UA" dirty="0" smtClean="0"/>
              <a:t>»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83" y="5306158"/>
            <a:ext cx="3067050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3815" y="5306158"/>
            <a:ext cx="611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Цей синтаксис названий </a:t>
            </a:r>
            <a:r>
              <a:rPr lang="en-US" dirty="0" smtClean="0"/>
              <a:t>JSX (</a:t>
            </a:r>
            <a:r>
              <a:rPr lang="ru-RU" dirty="0" err="1" smtClean="0"/>
              <a:t>розширення</a:t>
            </a:r>
            <a:r>
              <a:rPr lang="ru-RU" dirty="0" smtClean="0"/>
              <a:t> до </a:t>
            </a:r>
            <a:r>
              <a:rPr lang="ru-RU" dirty="0" err="1" smtClean="0"/>
              <a:t>джаваскріпта</a:t>
            </a:r>
            <a:r>
              <a:rPr lang="en-US" dirty="0" smtClean="0"/>
              <a:t>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920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640" y="1024304"/>
            <a:ext cx="2800350" cy="495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6" y="385396"/>
            <a:ext cx="3705225" cy="3695700"/>
          </a:xfrm>
          <a:prstGeom prst="rect">
            <a:avLst/>
          </a:prstGeom>
        </p:spPr>
      </p:pic>
      <p:cxnSp>
        <p:nvCxnSpPr>
          <p:cNvPr id="5" name="Скругленная соединительная линия 4"/>
          <p:cNvCxnSpPr/>
          <p:nvPr/>
        </p:nvCxnSpPr>
        <p:spPr>
          <a:xfrm rot="5400000" flipH="1" flipV="1">
            <a:off x="1060939" y="2795955"/>
            <a:ext cx="1148861" cy="293077"/>
          </a:xfrm>
          <a:prstGeom prst="curved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2274277" y="609600"/>
            <a:ext cx="140677" cy="187569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1635369" y="1359877"/>
            <a:ext cx="1248508" cy="11254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5111262" y="1271954"/>
            <a:ext cx="2098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633046" y="3118338"/>
            <a:ext cx="2977662" cy="96275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5111262" y="417690"/>
            <a:ext cx="1371600" cy="13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2492" y="199292"/>
            <a:ext cx="182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 синтаксис </a:t>
            </a:r>
            <a:r>
              <a:rPr lang="en-US" dirty="0" smtClean="0"/>
              <a:t>JSX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5111262" y="914400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Результат</a:t>
            </a:r>
            <a:endParaRPr lang="uk-UA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265" y="2221524"/>
            <a:ext cx="3714750" cy="1295400"/>
          </a:xfrm>
          <a:prstGeom prst="rect">
            <a:avLst/>
          </a:prstGeom>
        </p:spPr>
      </p:pic>
      <p:sp>
        <p:nvSpPr>
          <p:cNvPr id="19" name="Овал 18"/>
          <p:cNvSpPr/>
          <p:nvPr/>
        </p:nvSpPr>
        <p:spPr>
          <a:xfrm>
            <a:off x="6482862" y="2942493"/>
            <a:ext cx="1828800" cy="43375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 flipV="1">
            <a:off x="8053754" y="3376246"/>
            <a:ext cx="844061" cy="1055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979877" y="4081096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 середині </a:t>
            </a:r>
            <a:r>
              <a:rPr lang="en-US" dirty="0" smtClean="0"/>
              <a:t>if </a:t>
            </a:r>
            <a:r>
              <a:rPr lang="ru-RU" dirty="0" smtClean="0"/>
              <a:t>та </a:t>
            </a:r>
            <a:r>
              <a:rPr lang="en-US" dirty="0" smtClean="0"/>
              <a:t>for </a:t>
            </a:r>
            <a:r>
              <a:rPr lang="ru-RU" dirty="0" err="1" smtClean="0"/>
              <a:t>цей</a:t>
            </a:r>
            <a:r>
              <a:rPr lang="ru-RU" dirty="0" smtClean="0"/>
              <a:t> синтаксис </a:t>
            </a:r>
            <a:r>
              <a:rPr lang="ru-RU" dirty="0" err="1" smtClean="0"/>
              <a:t>теж</a:t>
            </a:r>
            <a:r>
              <a:rPr lang="ru-RU" dirty="0" smtClean="0"/>
              <a:t> </a:t>
            </a:r>
            <a:r>
              <a:rPr lang="ru-RU" dirty="0" err="1" smtClean="0"/>
              <a:t>допустимий</a:t>
            </a:r>
            <a:endParaRPr lang="uk-UA" dirty="0"/>
          </a:p>
        </p:txBody>
      </p:sp>
      <p:sp>
        <p:nvSpPr>
          <p:cNvPr id="23" name="Овал 22"/>
          <p:cNvSpPr/>
          <p:nvPr/>
        </p:nvSpPr>
        <p:spPr>
          <a:xfrm>
            <a:off x="808526" y="2368063"/>
            <a:ext cx="2450489" cy="57443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5" name="Прямая со стрелкой 24"/>
          <p:cNvCxnSpPr/>
          <p:nvPr/>
        </p:nvCxnSpPr>
        <p:spPr>
          <a:xfrm flipH="1" flipV="1">
            <a:off x="3364523" y="2813538"/>
            <a:ext cx="5357446" cy="1654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28" y="4476751"/>
            <a:ext cx="3228975" cy="3429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28" y="5089282"/>
            <a:ext cx="3781425" cy="342900"/>
          </a:xfrm>
          <a:prstGeom prst="rect">
            <a:avLst/>
          </a:prstGeom>
        </p:spPr>
      </p:pic>
      <p:sp>
        <p:nvSpPr>
          <p:cNvPr id="28" name="Овал 27"/>
          <p:cNvSpPr/>
          <p:nvPr/>
        </p:nvSpPr>
        <p:spPr>
          <a:xfrm>
            <a:off x="3259015" y="4467959"/>
            <a:ext cx="269631" cy="30480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Овал 28"/>
          <p:cNvSpPr/>
          <p:nvPr/>
        </p:nvSpPr>
        <p:spPr>
          <a:xfrm>
            <a:off x="2849440" y="5089282"/>
            <a:ext cx="1241914" cy="3429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3520587" y="4776028"/>
            <a:ext cx="2111619" cy="43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 flipV="1">
            <a:off x="3958579" y="5381965"/>
            <a:ext cx="1722726" cy="22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797062" y="5302468"/>
            <a:ext cx="2738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“” </a:t>
            </a:r>
            <a:r>
              <a:rPr lang="uk-UA" dirty="0" smtClean="0"/>
              <a:t>та </a:t>
            </a:r>
            <a:r>
              <a:rPr lang="en-US" dirty="0" smtClean="0"/>
              <a:t>{} </a:t>
            </a:r>
            <a:r>
              <a:rPr lang="uk-UA" dirty="0" smtClean="0"/>
              <a:t>теж дозволені</a:t>
            </a:r>
          </a:p>
          <a:p>
            <a:r>
              <a:rPr lang="uk-UA" dirty="0" smtClean="0"/>
              <a:t>Завершення </a:t>
            </a:r>
            <a:r>
              <a:rPr lang="uk-UA" dirty="0" err="1" smtClean="0"/>
              <a:t>тега</a:t>
            </a:r>
            <a:r>
              <a:rPr lang="uk-UA" dirty="0" smtClean="0"/>
              <a:t> як в </a:t>
            </a:r>
            <a:r>
              <a:rPr lang="en-US" dirty="0" smtClean="0"/>
              <a:t>XML</a:t>
            </a:r>
            <a:endParaRPr lang="uk-UA" dirty="0"/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977" y="5773561"/>
            <a:ext cx="3590925" cy="390525"/>
          </a:xfrm>
          <a:prstGeom prst="rect">
            <a:avLst/>
          </a:prstGeom>
        </p:spPr>
      </p:pic>
      <p:cxnSp>
        <p:nvCxnSpPr>
          <p:cNvPr id="38" name="Прямая со стрелкой 37"/>
          <p:cNvCxnSpPr>
            <a:endCxn id="36" idx="3"/>
          </p:cNvCxnSpPr>
          <p:nvPr/>
        </p:nvCxnSpPr>
        <p:spPr>
          <a:xfrm flipH="1">
            <a:off x="4644902" y="5968823"/>
            <a:ext cx="10364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4187703" y="5773561"/>
            <a:ext cx="326048" cy="390525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 flipV="1">
            <a:off x="3751385" y="3704492"/>
            <a:ext cx="5146430" cy="150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79877" y="4958862"/>
            <a:ext cx="3059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Render – </a:t>
            </a:r>
            <a:r>
              <a:rPr lang="ru-RU" dirty="0" err="1" smtClean="0"/>
              <a:t>рендерить</a:t>
            </a:r>
            <a:r>
              <a:rPr lang="ru-RU" dirty="0" smtClean="0"/>
              <a:t> </a:t>
            </a:r>
            <a:r>
              <a:rPr lang="en-US" dirty="0" smtClean="0"/>
              <a:t>React-element </a:t>
            </a:r>
            <a:r>
              <a:rPr lang="ru-RU" dirty="0" smtClean="0"/>
              <a:t>в </a:t>
            </a:r>
            <a:r>
              <a:rPr lang="en-US" dirty="0" smtClean="0"/>
              <a:t>DOM </a:t>
            </a:r>
            <a:r>
              <a:rPr lang="ru-RU" dirty="0" err="1" smtClean="0"/>
              <a:t>елемент</a:t>
            </a:r>
            <a:r>
              <a:rPr lang="ru-RU" dirty="0" smtClean="0"/>
              <a:t> </a:t>
            </a:r>
            <a:r>
              <a:rPr lang="uk-UA" dirty="0" smtClean="0"/>
              <a:t>і вставляє його в </a:t>
            </a:r>
            <a:r>
              <a:rPr lang="en-US" dirty="0" smtClean="0"/>
              <a:t>root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832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85" y="396386"/>
            <a:ext cx="3876675" cy="742950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1863969" y="422031"/>
            <a:ext cx="2579077" cy="28135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689231" y="293077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input </a:t>
            </a:r>
            <a:r>
              <a:rPr lang="uk-UA" dirty="0" smtClean="0"/>
              <a:t>вважається безпечним</a:t>
            </a:r>
          </a:p>
          <a:p>
            <a:r>
              <a:rPr lang="uk-UA" dirty="0" smtClean="0"/>
              <a:t>Бо все перед </a:t>
            </a:r>
            <a:r>
              <a:rPr lang="uk-UA" dirty="0" err="1" smtClean="0"/>
              <a:t>рендерінгом</a:t>
            </a:r>
            <a:r>
              <a:rPr lang="uk-UA" dirty="0" smtClean="0"/>
              <a:t> </a:t>
            </a:r>
            <a:r>
              <a:rPr lang="uk-UA" dirty="0" err="1" smtClean="0"/>
              <a:t>конвертиться</a:t>
            </a:r>
            <a:r>
              <a:rPr lang="uk-UA" dirty="0" smtClean="0"/>
              <a:t> в </a:t>
            </a:r>
            <a:r>
              <a:rPr lang="en-US" dirty="0" smtClean="0"/>
              <a:t>String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85" y="1584081"/>
            <a:ext cx="3209925" cy="2705100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961292" y="1957754"/>
            <a:ext cx="1113693" cy="117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180492" y="3481754"/>
            <a:ext cx="1395046" cy="117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2379785" y="1957754"/>
            <a:ext cx="2590800" cy="23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3739662" y="2415687"/>
            <a:ext cx="1219200" cy="1066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11262" y="2074984"/>
            <a:ext cx="344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Так створюється </a:t>
            </a:r>
            <a:r>
              <a:rPr lang="uk-UA" dirty="0" err="1" smtClean="0"/>
              <a:t>обʼєкт</a:t>
            </a:r>
            <a:r>
              <a:rPr lang="uk-UA" dirty="0" smtClean="0"/>
              <a:t> (елемент)</a:t>
            </a:r>
            <a:endParaRPr lang="uk-UA" dirty="0"/>
          </a:p>
        </p:txBody>
      </p:sp>
      <p:sp>
        <p:nvSpPr>
          <p:cNvPr id="15" name="TextBox 14"/>
          <p:cNvSpPr txBox="1"/>
          <p:nvPr/>
        </p:nvSpPr>
        <p:spPr>
          <a:xfrm>
            <a:off x="5263662" y="2614246"/>
            <a:ext cx="366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 </a:t>
            </a:r>
            <a:r>
              <a:rPr lang="uk-UA" dirty="0" smtClean="0"/>
              <a:t>елемент –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en-US" dirty="0" smtClean="0"/>
              <a:t>description </a:t>
            </a:r>
            <a:r>
              <a:rPr lang="ru-RU" dirty="0" smtClean="0"/>
              <a:t>того,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ru-RU" dirty="0" err="1" smtClean="0"/>
              <a:t>хочеш</a:t>
            </a:r>
            <a:r>
              <a:rPr lang="ru-RU" dirty="0" smtClean="0"/>
              <a:t> </a:t>
            </a:r>
            <a:r>
              <a:rPr lang="ru-RU" dirty="0" err="1" smtClean="0"/>
              <a:t>побачити</a:t>
            </a:r>
            <a:r>
              <a:rPr lang="ru-RU" dirty="0" smtClean="0"/>
              <a:t> на </a:t>
            </a:r>
            <a:r>
              <a:rPr lang="ru-RU" dirty="0" err="1" smtClean="0"/>
              <a:t>екран</a:t>
            </a:r>
            <a:r>
              <a:rPr lang="uk-UA" dirty="0" smtClean="0"/>
              <a:t>і.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662" y="3493477"/>
            <a:ext cx="3133725" cy="3133725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8555538" y="5943600"/>
            <a:ext cx="822638" cy="5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31766" y="3813717"/>
            <a:ext cx="318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 </a:t>
            </a:r>
            <a:r>
              <a:rPr lang="uk-UA" dirty="0" smtClean="0"/>
              <a:t>елементи є незмінними:</a:t>
            </a:r>
          </a:p>
          <a:p>
            <a:r>
              <a:rPr lang="uk-UA" dirty="0" smtClean="0"/>
              <a:t>Раз створив і не можеш змінювати, тільки заміняти іншим.</a:t>
            </a:r>
            <a:endParaRPr lang="uk-UA" dirty="0"/>
          </a:p>
        </p:txBody>
      </p:sp>
      <p:sp>
        <p:nvSpPr>
          <p:cNvPr id="17" name="Овал 16"/>
          <p:cNvSpPr/>
          <p:nvPr/>
        </p:nvSpPr>
        <p:spPr>
          <a:xfrm>
            <a:off x="5806440" y="5269230"/>
            <a:ext cx="674370" cy="19431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4192268" y="5372100"/>
            <a:ext cx="1511302" cy="178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97838" y="5227818"/>
            <a:ext cx="1812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 кожного разу</a:t>
            </a:r>
          </a:p>
          <a:p>
            <a:r>
              <a:rPr lang="uk-UA" dirty="0" smtClean="0"/>
              <a:t>Інший </a:t>
            </a:r>
            <a:r>
              <a:rPr lang="uk-UA" dirty="0" err="1" smtClean="0"/>
              <a:t>обʼєкт</a:t>
            </a:r>
            <a:r>
              <a:rPr lang="uk-UA" dirty="0" smtClean="0"/>
              <a:t>.</a:t>
            </a:r>
            <a:endParaRPr lang="uk-UA" dirty="0"/>
          </a:p>
        </p:txBody>
      </p:sp>
      <p:cxnSp>
        <p:nvCxnSpPr>
          <p:cNvPr id="22" name="Скругленная соединительная линия 21"/>
          <p:cNvCxnSpPr/>
          <p:nvPr/>
        </p:nvCxnSpPr>
        <p:spPr>
          <a:xfrm rot="10800000" flipV="1">
            <a:off x="10634548" y="5366384"/>
            <a:ext cx="1138353" cy="1137099"/>
          </a:xfrm>
          <a:prstGeom prst="curvedConnector4">
            <a:avLst>
              <a:gd name="adj1" fmla="val 8791"/>
              <a:gd name="adj2" fmla="val 1201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24886" y="4992468"/>
            <a:ext cx="116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Клікає</a:t>
            </a:r>
            <a:r>
              <a:rPr lang="uk-UA" dirty="0" smtClean="0"/>
              <a:t> час</a:t>
            </a:r>
            <a:endParaRPr lang="uk-UA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176" y="5542156"/>
            <a:ext cx="2114550" cy="914400"/>
          </a:xfrm>
          <a:prstGeom prst="rect">
            <a:avLst/>
          </a:prstGeom>
        </p:spPr>
      </p:pic>
      <p:sp>
        <p:nvSpPr>
          <p:cNvPr id="25" name="Овал 24"/>
          <p:cNvSpPr/>
          <p:nvPr/>
        </p:nvSpPr>
        <p:spPr>
          <a:xfrm>
            <a:off x="5394960" y="4385869"/>
            <a:ext cx="2171700" cy="43243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3966210" y="4602088"/>
            <a:ext cx="1297452" cy="21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97838" y="4602088"/>
            <a:ext cx="169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Повертає час</a:t>
            </a:r>
          </a:p>
          <a:p>
            <a:r>
              <a:rPr lang="uk-UA" dirty="0" smtClean="0"/>
              <a:t>У вигляді </a:t>
            </a:r>
            <a:r>
              <a:rPr lang="uk-UA" dirty="0" err="1" smtClean="0"/>
              <a:t>стрінґ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4289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90" y="263842"/>
            <a:ext cx="5524500" cy="441007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2011680" y="3108960"/>
            <a:ext cx="1051560" cy="12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V="1">
            <a:off x="1771650" y="1257300"/>
            <a:ext cx="1543050" cy="104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815" y="2303056"/>
            <a:ext cx="2788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Обновляються</a:t>
            </a:r>
          </a:p>
          <a:p>
            <a:r>
              <a:rPr lang="uk-UA" dirty="0" smtClean="0"/>
              <a:t>Лише ті елементи,</a:t>
            </a:r>
          </a:p>
          <a:p>
            <a:r>
              <a:rPr lang="uk-UA" dirty="0" smtClean="0"/>
              <a:t>Що змінюються,</a:t>
            </a:r>
          </a:p>
          <a:p>
            <a:r>
              <a:rPr lang="uk-UA" dirty="0" smtClean="0"/>
              <a:t>Інші </a:t>
            </a:r>
            <a:r>
              <a:rPr lang="uk-UA" dirty="0" err="1" smtClean="0"/>
              <a:t>реакт</a:t>
            </a:r>
            <a:r>
              <a:rPr lang="uk-UA" dirty="0" smtClean="0"/>
              <a:t> не рухає.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2" y="803910"/>
            <a:ext cx="3076575" cy="723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85697" y="263842"/>
            <a:ext cx="218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Компоненти в </a:t>
            </a:r>
            <a:r>
              <a:rPr lang="en-US" b="1" dirty="0" smtClean="0"/>
              <a:t>React</a:t>
            </a:r>
            <a:endParaRPr lang="uk-UA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35140" y="1652229"/>
            <a:ext cx="386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Кон</a:t>
            </a:r>
            <a:r>
              <a:rPr lang="uk-UA" dirty="0" smtClean="0"/>
              <a:t>ц</a:t>
            </a:r>
            <a:r>
              <a:rPr lang="ru-RU" dirty="0" err="1" smtClean="0"/>
              <a:t>ептуально</a:t>
            </a:r>
            <a:r>
              <a:rPr lang="ru-RU" dirty="0" smtClean="0"/>
              <a:t>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 functions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6835140" y="2067878"/>
            <a:ext cx="5245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Робиться для того, щоб розділити </a:t>
            </a:r>
            <a:r>
              <a:rPr lang="en-US" dirty="0" smtClean="0"/>
              <a:t>UI(user interface)</a:t>
            </a:r>
            <a:r>
              <a:rPr lang="uk-UA" dirty="0" smtClean="0"/>
              <a:t> </a:t>
            </a:r>
            <a:endParaRPr lang="en-US" dirty="0" smtClean="0"/>
          </a:p>
          <a:p>
            <a:r>
              <a:rPr lang="uk-UA" dirty="0" smtClean="0"/>
              <a:t>на окремі ізольовані шматочки.</a:t>
            </a:r>
            <a:endParaRPr lang="uk-UA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451" y="2867023"/>
            <a:ext cx="3810000" cy="1085850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V="1">
            <a:off x="5989320" y="1405890"/>
            <a:ext cx="845820" cy="304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377940" y="3952873"/>
            <a:ext cx="457200" cy="72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48679" y="4599084"/>
            <a:ext cx="395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Два способи (ще третій лямбда вираз)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17" y="4681537"/>
            <a:ext cx="3286125" cy="1971675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1143000" y="4673917"/>
            <a:ext cx="1131570" cy="2944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Овал 23"/>
          <p:cNvSpPr/>
          <p:nvPr/>
        </p:nvSpPr>
        <p:spPr>
          <a:xfrm>
            <a:off x="1596390" y="5452110"/>
            <a:ext cx="1912620" cy="36576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6" name="Прямая со стрелкой 25"/>
          <p:cNvCxnSpPr/>
          <p:nvPr/>
        </p:nvCxnSpPr>
        <p:spPr>
          <a:xfrm flipH="1" flipV="1">
            <a:off x="2411730" y="4821166"/>
            <a:ext cx="2720340" cy="81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endCxn id="21" idx="3"/>
          </p:cNvCxnSpPr>
          <p:nvPr/>
        </p:nvCxnSpPr>
        <p:spPr>
          <a:xfrm flipH="1" flipV="1">
            <a:off x="3654742" y="5667375"/>
            <a:ext cx="1537498" cy="15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92240" y="5452110"/>
            <a:ext cx="6295698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У </a:t>
            </a:r>
            <a:r>
              <a:rPr lang="en-US" dirty="0" smtClean="0"/>
              <a:t>props </a:t>
            </a:r>
            <a:r>
              <a:rPr lang="uk-UA" dirty="0" smtClean="0"/>
              <a:t>передається наш </a:t>
            </a:r>
            <a:r>
              <a:rPr lang="en-US" dirty="0" smtClean="0"/>
              <a:t>name</a:t>
            </a:r>
          </a:p>
          <a:p>
            <a:r>
              <a:rPr lang="en-US" dirty="0" smtClean="0"/>
              <a:t>Welcome –</a:t>
            </a:r>
            <a:r>
              <a:rPr lang="ru-RU" dirty="0" err="1" smtClean="0"/>
              <a:t>це</a:t>
            </a:r>
            <a:r>
              <a:rPr lang="ru-RU" dirty="0" smtClean="0"/>
              <a:t> наш компонент (грубо </a:t>
            </a:r>
            <a:r>
              <a:rPr lang="ru-RU" dirty="0" err="1" smtClean="0"/>
              <a:t>кажучи</a:t>
            </a:r>
            <a:r>
              <a:rPr lang="ru-RU" dirty="0" smtClean="0"/>
              <a:t>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кастомний</a:t>
            </a:r>
            <a:r>
              <a:rPr lang="ru-RU" dirty="0" smtClean="0"/>
              <a:t> тег)</a:t>
            </a:r>
            <a:endParaRPr lang="uk-UA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76" y="6240001"/>
            <a:ext cx="1600200" cy="419100"/>
          </a:xfrm>
          <a:prstGeom prst="rect">
            <a:avLst/>
          </a:prstGeom>
        </p:spPr>
      </p:pic>
      <p:cxnSp>
        <p:nvCxnSpPr>
          <p:cNvPr id="32" name="Прямая со стрелкой 31"/>
          <p:cNvCxnSpPr>
            <a:endCxn id="30" idx="1"/>
          </p:cNvCxnSpPr>
          <p:nvPr/>
        </p:nvCxnSpPr>
        <p:spPr>
          <a:xfrm>
            <a:off x="3771900" y="6306562"/>
            <a:ext cx="974776" cy="14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/>
          <p:cNvSpPr/>
          <p:nvPr/>
        </p:nvSpPr>
        <p:spPr>
          <a:xfrm>
            <a:off x="5252410" y="5747517"/>
            <a:ext cx="256439" cy="28652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5" name="Прямая со стрелкой 34"/>
          <p:cNvCxnSpPr/>
          <p:nvPr/>
        </p:nvCxnSpPr>
        <p:spPr>
          <a:xfrm flipH="1" flipV="1">
            <a:off x="5546776" y="6034043"/>
            <a:ext cx="1411236" cy="34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58012" y="6240001"/>
            <a:ext cx="226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Завжди велика буква</a:t>
            </a:r>
            <a:endParaRPr lang="uk-UA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25165"/>
            <a:ext cx="2665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onst</a:t>
            </a:r>
            <a:r>
              <a:rPr lang="en-US" dirty="0" smtClean="0"/>
              <a:t> –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змінна</a:t>
            </a:r>
            <a:r>
              <a:rPr lang="ru-RU" dirty="0" smtClean="0"/>
              <a:t>: </a:t>
            </a:r>
            <a:r>
              <a:rPr lang="ru-RU" dirty="0" err="1" smtClean="0"/>
              <a:t>теж</a:t>
            </a:r>
            <a:r>
              <a:rPr lang="ru-RU" dirty="0" smtClean="0"/>
              <a:t> </a:t>
            </a:r>
            <a:r>
              <a:rPr lang="ru-RU" dirty="0" err="1" smtClean="0"/>
              <a:t>саме</a:t>
            </a:r>
            <a:r>
              <a:rPr lang="ru-RU" dirty="0" smtClean="0"/>
              <a:t> </a:t>
            </a:r>
            <a:r>
              <a:rPr lang="ru-RU" dirty="0" err="1" smtClean="0"/>
              <a:t>шо</a:t>
            </a:r>
            <a:r>
              <a:rPr lang="ru-RU" dirty="0" smtClean="0"/>
              <a:t> </a:t>
            </a:r>
            <a:r>
              <a:rPr lang="en-US" dirty="0" smtClean="0"/>
              <a:t>let</a:t>
            </a:r>
            <a:r>
              <a:rPr lang="ru-RU" dirty="0" smtClean="0"/>
              <a:t>, т</a:t>
            </a:r>
            <a:r>
              <a:rPr lang="uk-UA" dirty="0" smtClean="0"/>
              <a:t>і</a:t>
            </a:r>
            <a:r>
              <a:rPr lang="ru-RU" dirty="0" err="1" smtClean="0"/>
              <a:t>льки</a:t>
            </a:r>
            <a:r>
              <a:rPr lang="ru-RU" dirty="0" smtClean="0"/>
              <a:t> </a:t>
            </a:r>
            <a:r>
              <a:rPr lang="ru-RU" dirty="0" err="1" smtClean="0"/>
              <a:t>змінну</a:t>
            </a:r>
            <a:r>
              <a:rPr lang="ru-RU" dirty="0" smtClean="0"/>
              <a:t> не </a:t>
            </a:r>
            <a:r>
              <a:rPr lang="ru-RU" dirty="0" err="1" smtClean="0"/>
              <a:t>можна</a:t>
            </a:r>
            <a:r>
              <a:rPr lang="ru-RU" dirty="0" smtClean="0"/>
              <a:t> </a:t>
            </a:r>
            <a:r>
              <a:rPr lang="ru-RU" dirty="0" err="1" smtClean="0"/>
              <a:t>змінювати</a:t>
            </a:r>
            <a:r>
              <a:rPr lang="ru-RU" dirty="0" smtClean="0"/>
              <a:t> </a:t>
            </a:r>
            <a:r>
              <a:rPr lang="ru-RU" dirty="0" err="1" smtClean="0"/>
              <a:t>після</a:t>
            </a:r>
            <a:r>
              <a:rPr lang="ru-RU" dirty="0" smtClean="0"/>
              <a:t> </a:t>
            </a:r>
            <a:r>
              <a:rPr lang="ru-RU" dirty="0" err="1" smtClean="0"/>
              <a:t>її</a:t>
            </a:r>
            <a:r>
              <a:rPr lang="ru-RU" dirty="0" smtClean="0"/>
              <a:t> </a:t>
            </a:r>
            <a:r>
              <a:rPr lang="ru-RU" dirty="0" err="1" smtClean="0"/>
              <a:t>ініціалізації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uk-UA" dirty="0" smtClean="0"/>
              <a:t>а </a:t>
            </a:r>
            <a:r>
              <a:rPr lang="en-US" dirty="0" smtClean="0"/>
              <a:t>let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фактично</a:t>
            </a:r>
            <a:r>
              <a:rPr lang="ru-RU" dirty="0" smtClean="0"/>
              <a:t> як </a:t>
            </a:r>
            <a:r>
              <a:rPr lang="en-US" dirty="0" err="1" smtClean="0"/>
              <a:t>var</a:t>
            </a:r>
            <a:r>
              <a:rPr lang="uk-UA" dirty="0" smtClean="0"/>
              <a:t>, тільки </a:t>
            </a:r>
            <a:r>
              <a:rPr lang="uk-UA" dirty="0" err="1" smtClean="0"/>
              <a:t>вміняєме</a:t>
            </a:r>
            <a:r>
              <a:rPr lang="en-US" dirty="0" smtClean="0"/>
              <a:t>) 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68617" y="448508"/>
            <a:ext cx="403279" cy="500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05580" y="4067235"/>
            <a:ext cx="4790029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onst</a:t>
            </a:r>
            <a:r>
              <a:rPr lang="en-US" dirty="0" smtClean="0"/>
              <a:t> Button = (props) =&gt; { return ‘Hello world’; }</a:t>
            </a:r>
            <a:endParaRPr lang="uk-UA" dirty="0"/>
          </a:p>
        </p:txBody>
      </p:sp>
      <p:cxnSp>
        <p:nvCxnSpPr>
          <p:cNvPr id="16" name="Прямая со стрелкой 15"/>
          <p:cNvCxnSpPr>
            <a:endCxn id="9" idx="2"/>
          </p:cNvCxnSpPr>
          <p:nvPr/>
        </p:nvCxnSpPr>
        <p:spPr>
          <a:xfrm flipV="1">
            <a:off x="8050152" y="4436567"/>
            <a:ext cx="1350443" cy="24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06" y="261821"/>
            <a:ext cx="3267075" cy="3524250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 flipV="1">
            <a:off x="2118732" y="468351"/>
            <a:ext cx="3166946" cy="591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flipH="1">
            <a:off x="1918010" y="1382751"/>
            <a:ext cx="3445727" cy="256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1817649" y="1170878"/>
            <a:ext cx="3568390" cy="9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1427356" y="1382751"/>
            <a:ext cx="4036742" cy="189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28309" y="1013419"/>
            <a:ext cx="384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Підтримуються вкладені компоненти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6" y="3879346"/>
            <a:ext cx="1714500" cy="14954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262" y="2375210"/>
            <a:ext cx="3086100" cy="4124325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10225668" y="2598234"/>
            <a:ext cx="89210" cy="791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10459844" y="2631688"/>
            <a:ext cx="11151" cy="970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10322312" y="2598234"/>
            <a:ext cx="0" cy="1527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9902283" y="2598234"/>
            <a:ext cx="323385" cy="2319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10470995" y="2598234"/>
            <a:ext cx="386809" cy="281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515" y="2760159"/>
            <a:ext cx="3419475" cy="3733800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>
            <a:off x="6177776" y="3116766"/>
            <a:ext cx="591014" cy="2057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5954751" y="3389971"/>
            <a:ext cx="100361" cy="198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6122020" y="3786071"/>
            <a:ext cx="479502" cy="1834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5634560" y="5118642"/>
            <a:ext cx="1933924" cy="7248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3" name="Прямая со стрелкой 32"/>
          <p:cNvCxnSpPr/>
          <p:nvPr/>
        </p:nvCxnSpPr>
        <p:spPr>
          <a:xfrm flipV="1">
            <a:off x="7568484" y="2631688"/>
            <a:ext cx="2495491" cy="263168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8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7" y="244166"/>
            <a:ext cx="1828800" cy="7048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7" y="1322696"/>
            <a:ext cx="3067050" cy="733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9317" y="401444"/>
            <a:ext cx="6462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Props (</a:t>
            </a:r>
            <a:r>
              <a:rPr lang="uk-UA" dirty="0" smtClean="0"/>
              <a:t>від </a:t>
            </a:r>
            <a:r>
              <a:rPr lang="en-US" dirty="0" smtClean="0"/>
              <a:t>properties) </a:t>
            </a:r>
            <a:r>
              <a:rPr lang="uk-UA" dirty="0" smtClean="0"/>
              <a:t>в </a:t>
            </a:r>
            <a:r>
              <a:rPr lang="en-US" dirty="0" smtClean="0"/>
              <a:t>React </a:t>
            </a:r>
            <a:r>
              <a:rPr lang="uk-UA" dirty="0" smtClean="0"/>
              <a:t>є </a:t>
            </a:r>
            <a:r>
              <a:rPr lang="en-US" dirty="0" smtClean="0"/>
              <a:t>read-only (</a:t>
            </a:r>
            <a:r>
              <a:rPr lang="uk-UA" dirty="0" smtClean="0"/>
              <a:t>так звані чисті функції</a:t>
            </a:r>
            <a:r>
              <a:rPr lang="en-US" dirty="0" smtClean="0"/>
              <a:t>)</a:t>
            </a:r>
            <a:r>
              <a:rPr lang="uk-UA" dirty="0" smtClean="0"/>
              <a:t>,</a:t>
            </a:r>
          </a:p>
          <a:p>
            <a:r>
              <a:rPr lang="uk-UA" dirty="0" smtClean="0"/>
              <a:t>Тобто так – не можна.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1906859" y="1047775"/>
            <a:ext cx="1736338" cy="546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014761" y="1594624"/>
            <a:ext cx="735980" cy="211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H="1">
            <a:off x="1126273" y="1594624"/>
            <a:ext cx="501805" cy="211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54" y="2328049"/>
            <a:ext cx="4962525" cy="4019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30650" y="1594624"/>
            <a:ext cx="396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Годинник іншим способом (через клас</a:t>
            </a:r>
            <a:endParaRPr lang="en-US" dirty="0" smtClean="0"/>
          </a:p>
          <a:p>
            <a:r>
              <a:rPr lang="uk-UA" dirty="0" smtClean="0"/>
              <a:t>(це теж </a:t>
            </a:r>
            <a:r>
              <a:rPr lang="en-US" dirty="0" smtClean="0"/>
              <a:t>React-component</a:t>
            </a:r>
            <a:r>
              <a:rPr lang="uk-UA" dirty="0" smtClean="0"/>
              <a:t>)):</a:t>
            </a:r>
          </a:p>
        </p:txBody>
      </p:sp>
      <p:sp>
        <p:nvSpPr>
          <p:cNvPr id="13" name="Овал 12"/>
          <p:cNvSpPr/>
          <p:nvPr/>
        </p:nvSpPr>
        <p:spPr>
          <a:xfrm>
            <a:off x="814039" y="2598234"/>
            <a:ext cx="2966224" cy="680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flipV="1">
            <a:off x="2207941" y="2584966"/>
            <a:ext cx="691376" cy="289932"/>
          </a:xfrm>
          <a:prstGeom prst="curvedConnector3">
            <a:avLst>
              <a:gd name="adj1" fmla="val 1032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28651" y="2605152"/>
            <a:ext cx="1116011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00B050"/>
                </a:solidFill>
              </a:rPr>
              <a:t>Звідки наслідує</a:t>
            </a:r>
            <a:endParaRPr lang="uk-UA" sz="1100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56155" y="2954369"/>
            <a:ext cx="21244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00B050"/>
                </a:solidFill>
              </a:rPr>
              <a:t>Створює нову властивість </a:t>
            </a:r>
            <a:r>
              <a:rPr lang="en-US" sz="1100" dirty="0" smtClean="0">
                <a:solidFill>
                  <a:srgbClr val="00B050"/>
                </a:solidFill>
              </a:rPr>
              <a:t>date(c</a:t>
            </a:r>
            <a:r>
              <a:rPr lang="uk-UA" sz="1100" dirty="0" err="1" smtClean="0">
                <a:solidFill>
                  <a:srgbClr val="00B050"/>
                </a:solidFill>
              </a:rPr>
              <a:t>творює</a:t>
            </a:r>
            <a:r>
              <a:rPr lang="uk-UA" sz="1100" dirty="0" smtClean="0">
                <a:solidFill>
                  <a:srgbClr val="00B050"/>
                </a:solidFill>
              </a:rPr>
              <a:t> початковий стан</a:t>
            </a:r>
            <a:r>
              <a:rPr lang="en-US" sz="1100" dirty="0" smtClean="0">
                <a:solidFill>
                  <a:srgbClr val="00B050"/>
                </a:solidFill>
              </a:rPr>
              <a:t>)</a:t>
            </a:r>
            <a:endParaRPr lang="uk-UA" sz="1100" dirty="0">
              <a:solidFill>
                <a:srgbClr val="00B050"/>
              </a:solidFill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814039" y="3256157"/>
            <a:ext cx="22636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13678" y="5653668"/>
            <a:ext cx="776869" cy="245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TextBox 21"/>
          <p:cNvSpPr txBox="1"/>
          <p:nvPr/>
        </p:nvSpPr>
        <p:spPr>
          <a:xfrm>
            <a:off x="1490547" y="5637385"/>
            <a:ext cx="2954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00B050"/>
                </a:solidFill>
              </a:rPr>
              <a:t>Тепер ми можемо спростити до такого запису</a:t>
            </a:r>
            <a:endParaRPr lang="uk-UA" sz="1100" dirty="0">
              <a:solidFill>
                <a:srgbClr val="00B050"/>
              </a:solidFill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713678" y="3557239"/>
            <a:ext cx="776869" cy="245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5" name="Прямая со стрелкой 24"/>
          <p:cNvCxnSpPr/>
          <p:nvPr/>
        </p:nvCxnSpPr>
        <p:spPr>
          <a:xfrm flipH="1">
            <a:off x="1628078" y="3557239"/>
            <a:ext cx="4672361" cy="12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89650" y="3256157"/>
            <a:ext cx="5430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 smtClean="0"/>
              <a:t>Обовʼязково</a:t>
            </a:r>
            <a:r>
              <a:rPr lang="uk-UA" dirty="0" smtClean="0"/>
              <a:t> треба описати, бо коли </a:t>
            </a:r>
            <a:r>
              <a:rPr lang="en-US" dirty="0" smtClean="0"/>
              <a:t>React-component – </a:t>
            </a:r>
            <a:r>
              <a:rPr lang="ru-RU" dirty="0" err="1" smtClean="0"/>
              <a:t>це</a:t>
            </a:r>
            <a:r>
              <a:rPr lang="ru-RU" dirty="0" smtClean="0"/>
              <a:t> просто </a:t>
            </a:r>
            <a:r>
              <a:rPr lang="en-US" dirty="0" err="1" smtClean="0"/>
              <a:t>javascript</a:t>
            </a:r>
            <a:r>
              <a:rPr lang="en-US" dirty="0" smtClean="0"/>
              <a:t> function</a:t>
            </a:r>
            <a:r>
              <a:rPr lang="ru-RU" dirty="0"/>
              <a:t>,</a:t>
            </a:r>
            <a:r>
              <a:rPr lang="en-US" dirty="0" smtClean="0"/>
              <a:t> </a:t>
            </a:r>
            <a:r>
              <a:rPr lang="ru-RU" dirty="0" smtClean="0"/>
              <a:t>то </a:t>
            </a:r>
            <a:r>
              <a:rPr lang="en-US" dirty="0" err="1" smtClean="0"/>
              <a:t>ReactDOM.render</a:t>
            </a:r>
            <a:r>
              <a:rPr lang="en-US" dirty="0" smtClean="0"/>
              <a:t> </a:t>
            </a:r>
            <a:r>
              <a:rPr lang="uk-UA" dirty="0" smtClean="0"/>
              <a:t>просто її викликає, коли це клас – </a:t>
            </a:r>
            <a:r>
              <a:rPr lang="ru-RU" dirty="0"/>
              <a:t>то </a:t>
            </a:r>
            <a:r>
              <a:rPr lang="en-US" dirty="0" err="1"/>
              <a:t>ReactDOM.render</a:t>
            </a:r>
            <a:r>
              <a:rPr lang="en-US" dirty="0"/>
              <a:t> </a:t>
            </a:r>
            <a:r>
              <a:rPr lang="ru-RU" dirty="0" smtClean="0"/>
              <a:t> </a:t>
            </a:r>
            <a:r>
              <a:rPr lang="uk-UA" dirty="0" smtClean="0"/>
              <a:t>викликає ф-ю </a:t>
            </a:r>
            <a:r>
              <a:rPr lang="en-US" dirty="0" smtClean="0"/>
              <a:t>render </a:t>
            </a:r>
            <a:r>
              <a:rPr lang="ru-RU" dirty="0" err="1" smtClean="0"/>
              <a:t>цього</a:t>
            </a:r>
            <a:r>
              <a:rPr lang="ru-RU" dirty="0" smtClean="0"/>
              <a:t> </a:t>
            </a:r>
            <a:r>
              <a:rPr lang="ru-RU" dirty="0" err="1" smtClean="0"/>
              <a:t>класу</a:t>
            </a:r>
            <a:r>
              <a:rPr lang="ru-RU" dirty="0" smtClean="0"/>
              <a:t>.</a:t>
            </a:r>
            <a:endParaRPr lang="uk-UA" dirty="0"/>
          </a:p>
        </p:txBody>
      </p:sp>
      <p:cxnSp>
        <p:nvCxnSpPr>
          <p:cNvPr id="28" name="Скругленная соединительная линия 27"/>
          <p:cNvCxnSpPr/>
          <p:nvPr/>
        </p:nvCxnSpPr>
        <p:spPr>
          <a:xfrm rot="10800000">
            <a:off x="1628079" y="3802567"/>
            <a:ext cx="8352263" cy="724829"/>
          </a:xfrm>
          <a:prstGeom prst="curvedConnector3">
            <a:avLst>
              <a:gd name="adj1" fmla="val 524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/>
          <p:cNvSpPr/>
          <p:nvPr/>
        </p:nvSpPr>
        <p:spPr>
          <a:xfrm>
            <a:off x="9623502" y="4103649"/>
            <a:ext cx="702527" cy="423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31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5882" y="245327"/>
            <a:ext cx="290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Житт</a:t>
            </a:r>
            <a:r>
              <a:rPr lang="uk-UA" dirty="0" err="1" smtClean="0"/>
              <a:t>євий</a:t>
            </a:r>
            <a:r>
              <a:rPr lang="uk-UA" dirty="0" smtClean="0"/>
              <a:t> цикл компонента</a:t>
            </a:r>
            <a:endParaRPr lang="uk-UA" dirty="0"/>
          </a:p>
        </p:txBody>
      </p:sp>
      <p:pic>
        <p:nvPicPr>
          <p:cNvPr id="1027" name="Picture 3" descr="Результат пошуку зображень за запитом &quot;componentwillmount() exampl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0" y="559709"/>
            <a:ext cx="4651742" cy="26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 стрелкой 9"/>
          <p:cNvCxnSpPr/>
          <p:nvPr/>
        </p:nvCxnSpPr>
        <p:spPr>
          <a:xfrm flipH="1" flipV="1">
            <a:off x="1306774" y="1611062"/>
            <a:ext cx="1204331" cy="33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50440" y="1459849"/>
            <a:ext cx="233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00B050"/>
                </a:solidFill>
              </a:rPr>
              <a:t>Тут перший </a:t>
            </a:r>
            <a:r>
              <a:rPr lang="uk-UA" dirty="0" err="1" smtClean="0">
                <a:solidFill>
                  <a:srgbClr val="00B050"/>
                </a:solidFill>
              </a:rPr>
              <a:t>рендерінг</a:t>
            </a:r>
            <a:endParaRPr lang="uk-UA" dirty="0">
              <a:solidFill>
                <a:srgbClr val="00B050"/>
              </a:solidFill>
            </a:endParaRPr>
          </a:p>
        </p:txBody>
      </p:sp>
      <p:pic>
        <p:nvPicPr>
          <p:cNvPr id="1029" name="Picture 5" descr="Результат пошуку зображень за запитом &quot;componentwillmount() exampl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23" y="1166438"/>
            <a:ext cx="5653707" cy="28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reactjs_component_lifecycle_stat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81" y="3977267"/>
            <a:ext cx="5037203" cy="279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/>
          <p:cNvCxnSpPr/>
          <p:nvPr/>
        </p:nvCxnSpPr>
        <p:spPr>
          <a:xfrm flipV="1">
            <a:off x="5391516" y="2571852"/>
            <a:ext cx="1477635" cy="85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555" y="3320494"/>
            <a:ext cx="5540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Викликається тільки раз перед першим </a:t>
            </a:r>
            <a:r>
              <a:rPr lang="uk-UA" dirty="0" err="1" smtClean="0"/>
              <a:t>рендерінгом</a:t>
            </a:r>
            <a:r>
              <a:rPr lang="uk-UA" dirty="0" smtClean="0"/>
              <a:t>. </a:t>
            </a:r>
          </a:p>
          <a:p>
            <a:r>
              <a:rPr lang="uk-UA" dirty="0" smtClean="0"/>
              <a:t>Тут </a:t>
            </a:r>
            <a:r>
              <a:rPr lang="ru-RU" dirty="0" err="1" smtClean="0"/>
              <a:t>найчаст</a:t>
            </a:r>
            <a:r>
              <a:rPr lang="uk-UA" dirty="0" smtClean="0"/>
              <a:t>і</a:t>
            </a:r>
            <a:r>
              <a:rPr lang="ru-RU" dirty="0" err="1" smtClean="0"/>
              <a:t>ше</a:t>
            </a:r>
            <a:r>
              <a:rPr lang="en-US" dirty="0" smtClean="0"/>
              <a:t> </a:t>
            </a:r>
            <a:r>
              <a:rPr lang="uk-UA" dirty="0" smtClean="0"/>
              <a:t>настроюється </a:t>
            </a:r>
            <a:r>
              <a:rPr lang="en-US" dirty="0" smtClean="0"/>
              <a:t>root</a:t>
            </a:r>
            <a:r>
              <a:rPr lang="uk-UA" dirty="0" smtClean="0"/>
              <a:t>-елемент (</a:t>
            </a:r>
            <a:r>
              <a:rPr lang="uk-UA" dirty="0" err="1" smtClean="0"/>
              <a:t>шоби</a:t>
            </a:r>
            <a:r>
              <a:rPr lang="uk-UA" dirty="0" smtClean="0"/>
              <a:t> потім в нього запхати наш </a:t>
            </a:r>
            <a:r>
              <a:rPr lang="en-US" dirty="0" smtClean="0"/>
              <a:t>React-component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endParaRPr lang="uk-UA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 flipV="1">
            <a:off x="6300206" y="3568391"/>
            <a:ext cx="725062" cy="101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20222" y="4586749"/>
            <a:ext cx="660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Виконується після першого </a:t>
            </a:r>
            <a:r>
              <a:rPr lang="uk-UA" dirty="0" err="1" smtClean="0"/>
              <a:t>рендерингу</a:t>
            </a:r>
            <a:r>
              <a:rPr lang="uk-UA" dirty="0" smtClean="0"/>
              <a:t>: тут добре встановляти доступ до компонента чи додавати йому якісь </a:t>
            </a:r>
            <a:r>
              <a:rPr lang="uk-UA" dirty="0" err="1" smtClean="0"/>
              <a:t>івенти</a:t>
            </a:r>
            <a:r>
              <a:rPr lang="uk-UA" dirty="0" smtClean="0"/>
              <a:t>:</a:t>
            </a:r>
          </a:p>
          <a:p>
            <a:endParaRPr lang="uk-UA" dirty="0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262236" y="5276047"/>
            <a:ext cx="3021980" cy="429518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36482" rIns="0" bIns="13648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window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.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addEventListener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(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Monaco"/>
              </a:rPr>
              <a:t>'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8800"/>
                </a:solidFill>
                <a:effectLst/>
                <a:latin typeface="Monaco"/>
              </a:rPr>
              <a:t>scroll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Monaco"/>
              </a:rPr>
              <a:t>'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,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Monaco"/>
              </a:rPr>
              <a:t>this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.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_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handleScroll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onaco"/>
              </a:rPr>
              <a:t>);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7917367" y="1070517"/>
            <a:ext cx="312233" cy="74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38225" y="101730"/>
            <a:ext cx="45718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Constructor </a:t>
            </a:r>
            <a:r>
              <a:rPr lang="uk-UA" sz="1400" dirty="0" smtClean="0"/>
              <a:t>працює ще перед монтуванням</a:t>
            </a:r>
          </a:p>
          <a:p>
            <a:r>
              <a:rPr lang="uk-UA" sz="1400" dirty="0" smtClean="0"/>
              <a:t>(прикріпленням до реального </a:t>
            </a:r>
            <a:r>
              <a:rPr lang="en-US" sz="1400" dirty="0" smtClean="0"/>
              <a:t>DOM</a:t>
            </a:r>
            <a:r>
              <a:rPr lang="uk-UA" sz="1400" dirty="0" smtClean="0"/>
              <a:t>)</a:t>
            </a:r>
            <a:r>
              <a:rPr lang="en-US" sz="1400" dirty="0" smtClean="0"/>
              <a:t> / </a:t>
            </a:r>
            <a:r>
              <a:rPr lang="uk-UA" sz="1400" dirty="0" smtClean="0"/>
              <a:t>Чудове </a:t>
            </a:r>
            <a:r>
              <a:rPr lang="uk-UA" sz="1400" dirty="0"/>
              <a:t>місце для встановлення першого початкового</a:t>
            </a:r>
            <a:r>
              <a:rPr lang="en-US" sz="1400" dirty="0"/>
              <a:t> c</a:t>
            </a:r>
            <a:r>
              <a:rPr lang="uk-UA" sz="1400" dirty="0"/>
              <a:t>тану </a:t>
            </a:r>
            <a:r>
              <a:rPr lang="uk-UA" sz="1400" dirty="0" smtClean="0"/>
              <a:t>і </a:t>
            </a:r>
            <a:r>
              <a:rPr lang="en-US" sz="1400" dirty="0" smtClean="0"/>
              <a:t>properties </a:t>
            </a:r>
            <a:r>
              <a:rPr lang="en-US" dirty="0" err="1" smtClean="0"/>
              <a:t>this.setState</a:t>
            </a:r>
            <a:r>
              <a:rPr lang="en-US" dirty="0"/>
              <a:t>({prop1: value1})</a:t>
            </a:r>
            <a:endParaRPr lang="uk-UA" dirty="0"/>
          </a:p>
          <a:p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94846" y="5645360"/>
            <a:ext cx="5890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Малювати щось в </a:t>
            </a:r>
            <a:r>
              <a:rPr lang="en-US" dirty="0" smtClean="0"/>
              <a:t>&lt;canvas&gt; </a:t>
            </a:r>
            <a:r>
              <a:rPr lang="ru-RU" dirty="0" smtClean="0"/>
              <a:t>уже п</a:t>
            </a:r>
            <a:r>
              <a:rPr lang="uk-UA" dirty="0" smtClean="0"/>
              <a:t>і</a:t>
            </a:r>
            <a:r>
              <a:rPr lang="ru-RU" dirty="0" err="1" smtClean="0"/>
              <a:t>сля</a:t>
            </a:r>
            <a:r>
              <a:rPr lang="ru-RU" dirty="0" smtClean="0"/>
              <a:t> того, як </a:t>
            </a:r>
            <a:r>
              <a:rPr lang="ru-RU" dirty="0" err="1" smtClean="0"/>
              <a:t>зрендерили</a:t>
            </a:r>
            <a:r>
              <a:rPr lang="ru-RU" dirty="0" smtClean="0"/>
              <a:t> </a:t>
            </a:r>
            <a:r>
              <a:rPr lang="ru-RU" dirty="0" err="1" smtClean="0"/>
              <a:t>його</a:t>
            </a:r>
            <a:r>
              <a:rPr lang="ru-RU" dirty="0" smtClean="0"/>
              <a:t>. </a:t>
            </a:r>
            <a:r>
              <a:rPr lang="ru-RU" dirty="0" err="1" smtClean="0"/>
              <a:t>Починати</a:t>
            </a:r>
            <a:r>
              <a:rPr lang="ru-RU" dirty="0" smtClean="0"/>
              <a:t> </a:t>
            </a:r>
            <a:r>
              <a:rPr lang="en-US" dirty="0" smtClean="0"/>
              <a:t>Ajax </a:t>
            </a:r>
            <a:r>
              <a:rPr lang="uk-UA" dirty="0" smtClean="0"/>
              <a:t>запити щоб обновити дані. Викликати метод </a:t>
            </a:r>
            <a:r>
              <a:rPr lang="en-US" dirty="0" err="1" smtClean="0"/>
              <a:t>setState</a:t>
            </a:r>
            <a:r>
              <a:rPr lang="en-US" dirty="0" smtClean="0"/>
              <a:t>() </a:t>
            </a:r>
            <a:r>
              <a:rPr lang="uk-UA" dirty="0" smtClean="0"/>
              <a:t>якщо є така потреба.</a:t>
            </a:r>
            <a:endParaRPr lang="uk-UA" dirty="0"/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98049" y="3320494"/>
            <a:ext cx="5293467" cy="11268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-3203" y="4582639"/>
            <a:ext cx="6390608" cy="19860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877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Результат пошуку зображень за запитом &quot;componentwillmount() exampl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70" y="1534428"/>
            <a:ext cx="5653707" cy="28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9" y="190251"/>
            <a:ext cx="5511955" cy="1000026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6634976" y="708878"/>
            <a:ext cx="111512" cy="13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39328" y="62547"/>
            <a:ext cx="225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Підготування, перевірка даних</a:t>
            </a:r>
            <a:endParaRPr lang="uk-UA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051502" y="1293541"/>
            <a:ext cx="479503" cy="66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Скругленный прямоугольник 8"/>
          <p:cNvSpPr/>
          <p:nvPr/>
        </p:nvSpPr>
        <p:spPr>
          <a:xfrm>
            <a:off x="646771" y="356839"/>
            <a:ext cx="579863" cy="189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222470" y="345688"/>
            <a:ext cx="2308535" cy="223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79502" y="546410"/>
            <a:ext cx="1037064" cy="143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2040673" y="356839"/>
            <a:ext cx="6467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5425" y="1172199"/>
            <a:ext cx="222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Конвертування типів</a:t>
            </a:r>
            <a:endParaRPr lang="uk-UA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774" y="1076229"/>
            <a:ext cx="1512674" cy="177277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352" y="62547"/>
            <a:ext cx="4319474" cy="1013682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H="1">
            <a:off x="6858000" y="1076229"/>
            <a:ext cx="861352" cy="88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3912" y="1172199"/>
            <a:ext cx="256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Якщо процент змінився,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49191" y="1443412"/>
            <a:ext cx="144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 обновити.</a:t>
            </a:r>
            <a:endParaRPr lang="uk-UA" dirty="0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319" y="5910726"/>
            <a:ext cx="4924425" cy="79057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7629" y="4259766"/>
            <a:ext cx="4939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Його завдання відповісти на </a:t>
            </a:r>
          </a:p>
          <a:p>
            <a:r>
              <a:rPr lang="uk-UA" dirty="0" smtClean="0"/>
              <a:t>питання: чи треба </a:t>
            </a:r>
            <a:r>
              <a:rPr lang="uk-UA" dirty="0" err="1" smtClean="0"/>
              <a:t>рендерити</a:t>
            </a:r>
            <a:r>
              <a:rPr lang="uk-UA" dirty="0" smtClean="0"/>
              <a:t> елемент?</a:t>
            </a:r>
          </a:p>
          <a:p>
            <a:r>
              <a:rPr lang="uk-UA" dirty="0" smtClean="0"/>
              <a:t>Тут чудове місце для збільшення швидкодії.</a:t>
            </a:r>
          </a:p>
          <a:p>
            <a:r>
              <a:rPr lang="uk-UA" dirty="0" smtClean="0"/>
              <a:t>Можна вказувати через скільки часу </a:t>
            </a:r>
            <a:r>
              <a:rPr lang="uk-UA" dirty="0" err="1" smtClean="0"/>
              <a:t>рендерити</a:t>
            </a:r>
            <a:r>
              <a:rPr lang="uk-UA" dirty="0" smtClean="0"/>
              <a:t>,</a:t>
            </a:r>
          </a:p>
          <a:p>
            <a:r>
              <a:rPr lang="uk-UA" dirty="0" smtClean="0"/>
              <a:t>Перевіряти стани(але не встановлювати).</a:t>
            </a:r>
            <a:endParaRPr lang="uk-UA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V="1">
            <a:off x="3880624" y="2754351"/>
            <a:ext cx="2252547" cy="173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7058722" y="3166946"/>
            <a:ext cx="2231121" cy="136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72370" y="3303155"/>
            <a:ext cx="3006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Існує тільки для того, щоб виконувати якісь операції,</a:t>
            </a:r>
          </a:p>
          <a:p>
            <a:r>
              <a:rPr lang="uk-UA" dirty="0" smtClean="0"/>
              <a:t>які не міг зробити в</a:t>
            </a:r>
          </a:p>
          <a:p>
            <a:r>
              <a:rPr lang="en-US" dirty="0" err="1" smtClean="0"/>
              <a:t>ComponentWillReceiveProps</a:t>
            </a:r>
            <a:r>
              <a:rPr lang="uk-UA" dirty="0" smtClean="0"/>
              <a:t>,</a:t>
            </a:r>
          </a:p>
          <a:p>
            <a:r>
              <a:rPr lang="uk-UA" dirty="0" smtClean="0"/>
              <a:t>бо чекав на виконання</a:t>
            </a:r>
          </a:p>
          <a:p>
            <a:r>
              <a:rPr lang="en-US" dirty="0" err="1" smtClean="0"/>
              <a:t>shouldComponentUpdate</a:t>
            </a:r>
            <a:r>
              <a:rPr lang="en-US" dirty="0"/>
              <a:t>.</a:t>
            </a:r>
            <a:endParaRPr lang="uk-UA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5839328" y="4259766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74888" y="4716966"/>
            <a:ext cx="3574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 </a:t>
            </a:r>
            <a:r>
              <a:rPr lang="ru-RU" dirty="0" err="1" smtClean="0"/>
              <a:t>намалювали</a:t>
            </a:r>
            <a:r>
              <a:rPr lang="ru-RU" dirty="0" smtClean="0"/>
              <a:t> </a:t>
            </a:r>
            <a:r>
              <a:rPr lang="en-US" dirty="0" smtClean="0"/>
              <a:t>&lt;canvas&gt;, </a:t>
            </a:r>
            <a:r>
              <a:rPr lang="uk-UA" dirty="0" smtClean="0"/>
              <a:t>але хочемо ще дорисувати (включити) сітку, бо в </a:t>
            </a:r>
            <a:r>
              <a:rPr lang="en-US" dirty="0" smtClean="0"/>
              <a:t>props </a:t>
            </a:r>
            <a:r>
              <a:rPr lang="ru-RU" dirty="0" err="1" smtClean="0"/>
              <a:t>прийшла</a:t>
            </a:r>
            <a:r>
              <a:rPr lang="ru-RU" dirty="0" smtClean="0"/>
              <a:t> </a:t>
            </a:r>
            <a:r>
              <a:rPr lang="uk-UA" dirty="0" err="1" smtClean="0"/>
              <a:t>інфа</a:t>
            </a:r>
            <a:r>
              <a:rPr lang="uk-UA" dirty="0" smtClean="0"/>
              <a:t>, що так хоче користувач, ось тут корисний цей метод, </a:t>
            </a:r>
            <a:r>
              <a:rPr lang="uk-UA" dirty="0" err="1" smtClean="0"/>
              <a:t>дооновлення</a:t>
            </a:r>
            <a:r>
              <a:rPr lang="uk-UA" dirty="0" smtClean="0"/>
              <a:t> того що </a:t>
            </a:r>
            <a:r>
              <a:rPr lang="uk-UA" dirty="0" err="1" smtClean="0"/>
              <a:t>недооновилося</a:t>
            </a:r>
            <a:r>
              <a:rPr lang="uk-UA" dirty="0" smtClean="0"/>
              <a:t>. </a:t>
            </a:r>
            <a:endParaRPr lang="uk-UA" dirty="0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9668" y="6170048"/>
            <a:ext cx="4299609" cy="531253"/>
          </a:xfrm>
          <a:prstGeom prst="rect">
            <a:avLst/>
          </a:prstGeom>
        </p:spPr>
      </p:pic>
      <p:sp>
        <p:nvSpPr>
          <p:cNvPr id="34" name="Полилиния 33"/>
          <p:cNvSpPr/>
          <p:nvPr/>
        </p:nvSpPr>
        <p:spPr>
          <a:xfrm>
            <a:off x="5241073" y="4672361"/>
            <a:ext cx="3731297" cy="2085872"/>
          </a:xfrm>
          <a:custGeom>
            <a:avLst/>
            <a:gdLst>
              <a:gd name="connsiteX0" fmla="*/ 189571 w 3769112"/>
              <a:gd name="connsiteY0" fmla="*/ 44605 h 2085872"/>
              <a:gd name="connsiteX1" fmla="*/ 189571 w 3769112"/>
              <a:gd name="connsiteY1" fmla="*/ 44605 h 2085872"/>
              <a:gd name="connsiteX2" fmla="*/ 791737 w 3769112"/>
              <a:gd name="connsiteY2" fmla="*/ 66907 h 2085872"/>
              <a:gd name="connsiteX3" fmla="*/ 836342 w 3769112"/>
              <a:gd name="connsiteY3" fmla="*/ 78059 h 2085872"/>
              <a:gd name="connsiteX4" fmla="*/ 1393903 w 3769112"/>
              <a:gd name="connsiteY4" fmla="*/ 100361 h 2085872"/>
              <a:gd name="connsiteX5" fmla="*/ 1851103 w 3769112"/>
              <a:gd name="connsiteY5" fmla="*/ 122663 h 2085872"/>
              <a:gd name="connsiteX6" fmla="*/ 2397512 w 3769112"/>
              <a:gd name="connsiteY6" fmla="*/ 133815 h 2085872"/>
              <a:gd name="connsiteX7" fmla="*/ 2653990 w 3769112"/>
              <a:gd name="connsiteY7" fmla="*/ 122663 h 2085872"/>
              <a:gd name="connsiteX8" fmla="*/ 2698595 w 3769112"/>
              <a:gd name="connsiteY8" fmla="*/ 111512 h 2085872"/>
              <a:gd name="connsiteX9" fmla="*/ 2810107 w 3769112"/>
              <a:gd name="connsiteY9" fmla="*/ 100361 h 2085872"/>
              <a:gd name="connsiteX10" fmla="*/ 2888166 w 3769112"/>
              <a:gd name="connsiteY10" fmla="*/ 78059 h 2085872"/>
              <a:gd name="connsiteX11" fmla="*/ 2932771 w 3769112"/>
              <a:gd name="connsiteY11" fmla="*/ 55756 h 2085872"/>
              <a:gd name="connsiteX12" fmla="*/ 3010829 w 3769112"/>
              <a:gd name="connsiteY12" fmla="*/ 33454 h 2085872"/>
              <a:gd name="connsiteX13" fmla="*/ 3077737 w 3769112"/>
              <a:gd name="connsiteY13" fmla="*/ 11151 h 2085872"/>
              <a:gd name="connsiteX14" fmla="*/ 3345366 w 3769112"/>
              <a:gd name="connsiteY14" fmla="*/ 0 h 2085872"/>
              <a:gd name="connsiteX15" fmla="*/ 3468029 w 3769112"/>
              <a:gd name="connsiteY15" fmla="*/ 11151 h 2085872"/>
              <a:gd name="connsiteX16" fmla="*/ 3479181 w 3769112"/>
              <a:gd name="connsiteY16" fmla="*/ 44605 h 2085872"/>
              <a:gd name="connsiteX17" fmla="*/ 3557239 w 3769112"/>
              <a:gd name="connsiteY17" fmla="*/ 78059 h 2085872"/>
              <a:gd name="connsiteX18" fmla="*/ 3579542 w 3769112"/>
              <a:gd name="connsiteY18" fmla="*/ 100361 h 2085872"/>
              <a:gd name="connsiteX19" fmla="*/ 3612995 w 3769112"/>
              <a:gd name="connsiteY19" fmla="*/ 111512 h 2085872"/>
              <a:gd name="connsiteX20" fmla="*/ 3624147 w 3769112"/>
              <a:gd name="connsiteY20" fmla="*/ 144966 h 2085872"/>
              <a:gd name="connsiteX21" fmla="*/ 3657600 w 3769112"/>
              <a:gd name="connsiteY21" fmla="*/ 167268 h 2085872"/>
              <a:gd name="connsiteX22" fmla="*/ 3668751 w 3769112"/>
              <a:gd name="connsiteY22" fmla="*/ 200722 h 2085872"/>
              <a:gd name="connsiteX23" fmla="*/ 3713356 w 3769112"/>
              <a:gd name="connsiteY23" fmla="*/ 245327 h 2085872"/>
              <a:gd name="connsiteX24" fmla="*/ 3746810 w 3769112"/>
              <a:gd name="connsiteY24" fmla="*/ 345688 h 2085872"/>
              <a:gd name="connsiteX25" fmla="*/ 3757961 w 3769112"/>
              <a:gd name="connsiteY25" fmla="*/ 379141 h 2085872"/>
              <a:gd name="connsiteX26" fmla="*/ 3769112 w 3769112"/>
              <a:gd name="connsiteY26" fmla="*/ 412595 h 2085872"/>
              <a:gd name="connsiteX27" fmla="*/ 3757961 w 3769112"/>
              <a:gd name="connsiteY27" fmla="*/ 512956 h 2085872"/>
              <a:gd name="connsiteX28" fmla="*/ 3724507 w 3769112"/>
              <a:gd name="connsiteY28" fmla="*/ 613317 h 2085872"/>
              <a:gd name="connsiteX29" fmla="*/ 3702205 w 3769112"/>
              <a:gd name="connsiteY29" fmla="*/ 691376 h 2085872"/>
              <a:gd name="connsiteX30" fmla="*/ 3679903 w 3769112"/>
              <a:gd name="connsiteY30" fmla="*/ 724829 h 2085872"/>
              <a:gd name="connsiteX31" fmla="*/ 3657600 w 3769112"/>
              <a:gd name="connsiteY31" fmla="*/ 791737 h 2085872"/>
              <a:gd name="connsiteX32" fmla="*/ 3601844 w 3769112"/>
              <a:gd name="connsiteY32" fmla="*/ 892098 h 2085872"/>
              <a:gd name="connsiteX33" fmla="*/ 3546088 w 3769112"/>
              <a:gd name="connsiteY33" fmla="*/ 947854 h 2085872"/>
              <a:gd name="connsiteX34" fmla="*/ 3512634 w 3769112"/>
              <a:gd name="connsiteY34" fmla="*/ 981307 h 2085872"/>
              <a:gd name="connsiteX35" fmla="*/ 3412273 w 3769112"/>
              <a:gd name="connsiteY35" fmla="*/ 1037063 h 2085872"/>
              <a:gd name="connsiteX36" fmla="*/ 3345366 w 3769112"/>
              <a:gd name="connsiteY36" fmla="*/ 1081668 h 2085872"/>
              <a:gd name="connsiteX37" fmla="*/ 3311912 w 3769112"/>
              <a:gd name="connsiteY37" fmla="*/ 1092819 h 2085872"/>
              <a:gd name="connsiteX38" fmla="*/ 3256156 w 3769112"/>
              <a:gd name="connsiteY38" fmla="*/ 1126273 h 2085872"/>
              <a:gd name="connsiteX39" fmla="*/ 3189249 w 3769112"/>
              <a:gd name="connsiteY39" fmla="*/ 1170878 h 2085872"/>
              <a:gd name="connsiteX40" fmla="*/ 3088888 w 3769112"/>
              <a:gd name="connsiteY40" fmla="*/ 1237785 h 2085872"/>
              <a:gd name="connsiteX41" fmla="*/ 3055434 w 3769112"/>
              <a:gd name="connsiteY41" fmla="*/ 1260088 h 2085872"/>
              <a:gd name="connsiteX42" fmla="*/ 3021981 w 3769112"/>
              <a:gd name="connsiteY42" fmla="*/ 1282390 h 2085872"/>
              <a:gd name="connsiteX43" fmla="*/ 2966225 w 3769112"/>
              <a:gd name="connsiteY43" fmla="*/ 1315844 h 2085872"/>
              <a:gd name="connsiteX44" fmla="*/ 2899317 w 3769112"/>
              <a:gd name="connsiteY44" fmla="*/ 1349298 h 2085872"/>
              <a:gd name="connsiteX45" fmla="*/ 2798956 w 3769112"/>
              <a:gd name="connsiteY45" fmla="*/ 1405054 h 2085872"/>
              <a:gd name="connsiteX46" fmla="*/ 2732049 w 3769112"/>
              <a:gd name="connsiteY46" fmla="*/ 1449659 h 2085872"/>
              <a:gd name="connsiteX47" fmla="*/ 2665142 w 3769112"/>
              <a:gd name="connsiteY47" fmla="*/ 1471961 h 2085872"/>
              <a:gd name="connsiteX48" fmla="*/ 2620537 w 3769112"/>
              <a:gd name="connsiteY48" fmla="*/ 1516566 h 2085872"/>
              <a:gd name="connsiteX49" fmla="*/ 2553629 w 3769112"/>
              <a:gd name="connsiteY49" fmla="*/ 1561171 h 2085872"/>
              <a:gd name="connsiteX50" fmla="*/ 2497873 w 3769112"/>
              <a:gd name="connsiteY50" fmla="*/ 1616927 h 2085872"/>
              <a:gd name="connsiteX51" fmla="*/ 2397512 w 3769112"/>
              <a:gd name="connsiteY51" fmla="*/ 1694985 h 2085872"/>
              <a:gd name="connsiteX52" fmla="*/ 2364059 w 3769112"/>
              <a:gd name="connsiteY52" fmla="*/ 1706137 h 2085872"/>
              <a:gd name="connsiteX53" fmla="*/ 2330605 w 3769112"/>
              <a:gd name="connsiteY53" fmla="*/ 1739590 h 2085872"/>
              <a:gd name="connsiteX54" fmla="*/ 2286000 w 3769112"/>
              <a:gd name="connsiteY54" fmla="*/ 1761893 h 2085872"/>
              <a:gd name="connsiteX55" fmla="*/ 2241395 w 3769112"/>
              <a:gd name="connsiteY55" fmla="*/ 1817649 h 2085872"/>
              <a:gd name="connsiteX56" fmla="*/ 2207942 w 3769112"/>
              <a:gd name="connsiteY56" fmla="*/ 1828800 h 2085872"/>
              <a:gd name="connsiteX57" fmla="*/ 2163337 w 3769112"/>
              <a:gd name="connsiteY57" fmla="*/ 1873405 h 2085872"/>
              <a:gd name="connsiteX58" fmla="*/ 2107581 w 3769112"/>
              <a:gd name="connsiteY58" fmla="*/ 1918010 h 2085872"/>
              <a:gd name="connsiteX59" fmla="*/ 2040673 w 3769112"/>
              <a:gd name="connsiteY59" fmla="*/ 1940312 h 2085872"/>
              <a:gd name="connsiteX60" fmla="*/ 2007220 w 3769112"/>
              <a:gd name="connsiteY60" fmla="*/ 1962615 h 2085872"/>
              <a:gd name="connsiteX61" fmla="*/ 1973766 w 3769112"/>
              <a:gd name="connsiteY61" fmla="*/ 1973766 h 2085872"/>
              <a:gd name="connsiteX62" fmla="*/ 1884556 w 3769112"/>
              <a:gd name="connsiteY62" fmla="*/ 1996068 h 2085872"/>
              <a:gd name="connsiteX63" fmla="*/ 1761893 w 3769112"/>
              <a:gd name="connsiteY63" fmla="*/ 2018371 h 2085872"/>
              <a:gd name="connsiteX64" fmla="*/ 1706137 w 3769112"/>
              <a:gd name="connsiteY64" fmla="*/ 2029522 h 2085872"/>
              <a:gd name="connsiteX65" fmla="*/ 1628078 w 3769112"/>
              <a:gd name="connsiteY65" fmla="*/ 2051824 h 2085872"/>
              <a:gd name="connsiteX66" fmla="*/ 1516566 w 3769112"/>
              <a:gd name="connsiteY66" fmla="*/ 2062976 h 2085872"/>
              <a:gd name="connsiteX67" fmla="*/ 1483112 w 3769112"/>
              <a:gd name="connsiteY67" fmla="*/ 2074127 h 2085872"/>
              <a:gd name="connsiteX68" fmla="*/ 1204332 w 3769112"/>
              <a:gd name="connsiteY68" fmla="*/ 2074127 h 2085872"/>
              <a:gd name="connsiteX69" fmla="*/ 1059366 w 3769112"/>
              <a:gd name="connsiteY69" fmla="*/ 2062976 h 2085872"/>
              <a:gd name="connsiteX70" fmla="*/ 602166 w 3769112"/>
              <a:gd name="connsiteY70" fmla="*/ 2062976 h 2085872"/>
              <a:gd name="connsiteX71" fmla="*/ 512956 w 3769112"/>
              <a:gd name="connsiteY71" fmla="*/ 2040673 h 2085872"/>
              <a:gd name="connsiteX72" fmla="*/ 401444 w 3769112"/>
              <a:gd name="connsiteY72" fmla="*/ 2007219 h 2085872"/>
              <a:gd name="connsiteX73" fmla="*/ 367990 w 3769112"/>
              <a:gd name="connsiteY73" fmla="*/ 1996068 h 2085872"/>
              <a:gd name="connsiteX74" fmla="*/ 334537 w 3769112"/>
              <a:gd name="connsiteY74" fmla="*/ 1984917 h 2085872"/>
              <a:gd name="connsiteX75" fmla="*/ 111512 w 3769112"/>
              <a:gd name="connsiteY75" fmla="*/ 1973766 h 2085872"/>
              <a:gd name="connsiteX76" fmla="*/ 44605 w 3769112"/>
              <a:gd name="connsiteY76" fmla="*/ 1895707 h 2085872"/>
              <a:gd name="connsiteX77" fmla="*/ 11151 w 3769112"/>
              <a:gd name="connsiteY77" fmla="*/ 1773044 h 2085872"/>
              <a:gd name="connsiteX78" fmla="*/ 0 w 3769112"/>
              <a:gd name="connsiteY78" fmla="*/ 1739590 h 2085872"/>
              <a:gd name="connsiteX79" fmla="*/ 22303 w 3769112"/>
              <a:gd name="connsiteY79" fmla="*/ 1572322 h 2085872"/>
              <a:gd name="connsiteX80" fmla="*/ 44605 w 3769112"/>
              <a:gd name="connsiteY80" fmla="*/ 1505415 h 2085872"/>
              <a:gd name="connsiteX81" fmla="*/ 55756 w 3769112"/>
              <a:gd name="connsiteY81" fmla="*/ 1471961 h 2085872"/>
              <a:gd name="connsiteX82" fmla="*/ 44605 w 3769112"/>
              <a:gd name="connsiteY82" fmla="*/ 1226634 h 2085872"/>
              <a:gd name="connsiteX83" fmla="*/ 78059 w 3769112"/>
              <a:gd name="connsiteY83" fmla="*/ 780585 h 2085872"/>
              <a:gd name="connsiteX84" fmla="*/ 89210 w 3769112"/>
              <a:gd name="connsiteY84" fmla="*/ 423746 h 2085872"/>
              <a:gd name="connsiteX85" fmla="*/ 100361 w 3769112"/>
              <a:gd name="connsiteY85" fmla="*/ 345688 h 2085872"/>
              <a:gd name="connsiteX86" fmla="*/ 122664 w 3769112"/>
              <a:gd name="connsiteY86" fmla="*/ 245327 h 2085872"/>
              <a:gd name="connsiteX87" fmla="*/ 133815 w 3769112"/>
              <a:gd name="connsiteY87" fmla="*/ 144966 h 2085872"/>
              <a:gd name="connsiteX88" fmla="*/ 189571 w 3769112"/>
              <a:gd name="connsiteY88" fmla="*/ 44605 h 208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769112" h="2085872">
                <a:moveTo>
                  <a:pt x="189571" y="44605"/>
                </a:moveTo>
                <a:lnTo>
                  <a:pt x="189571" y="44605"/>
                </a:lnTo>
                <a:lnTo>
                  <a:pt x="791737" y="66907"/>
                </a:lnTo>
                <a:cubicBezTo>
                  <a:pt x="807018" y="68082"/>
                  <a:pt x="821058" y="76927"/>
                  <a:pt x="836342" y="78059"/>
                </a:cubicBezTo>
                <a:cubicBezTo>
                  <a:pt x="898391" y="82655"/>
                  <a:pt x="1353243" y="98855"/>
                  <a:pt x="1393903" y="100361"/>
                </a:cubicBezTo>
                <a:cubicBezTo>
                  <a:pt x="1599174" y="126020"/>
                  <a:pt x="1476540" y="113527"/>
                  <a:pt x="1851103" y="122663"/>
                </a:cubicBezTo>
                <a:lnTo>
                  <a:pt x="2397512" y="133815"/>
                </a:lnTo>
                <a:cubicBezTo>
                  <a:pt x="2483005" y="130098"/>
                  <a:pt x="2568650" y="128985"/>
                  <a:pt x="2653990" y="122663"/>
                </a:cubicBezTo>
                <a:cubicBezTo>
                  <a:pt x="2669274" y="121531"/>
                  <a:pt x="2683423" y="113679"/>
                  <a:pt x="2698595" y="111512"/>
                </a:cubicBezTo>
                <a:cubicBezTo>
                  <a:pt x="2735576" y="106229"/>
                  <a:pt x="2772936" y="104078"/>
                  <a:pt x="2810107" y="100361"/>
                </a:cubicBezTo>
                <a:cubicBezTo>
                  <a:pt x="2832739" y="94703"/>
                  <a:pt x="2865771" y="87657"/>
                  <a:pt x="2888166" y="78059"/>
                </a:cubicBezTo>
                <a:cubicBezTo>
                  <a:pt x="2903445" y="71511"/>
                  <a:pt x="2917492" y="62304"/>
                  <a:pt x="2932771" y="55756"/>
                </a:cubicBezTo>
                <a:cubicBezTo>
                  <a:pt x="2961916" y="43265"/>
                  <a:pt x="2979396" y="42884"/>
                  <a:pt x="3010829" y="33454"/>
                </a:cubicBezTo>
                <a:cubicBezTo>
                  <a:pt x="3033347" y="26699"/>
                  <a:pt x="3054248" y="12130"/>
                  <a:pt x="3077737" y="11151"/>
                </a:cubicBezTo>
                <a:lnTo>
                  <a:pt x="3345366" y="0"/>
                </a:lnTo>
                <a:cubicBezTo>
                  <a:pt x="3386254" y="3717"/>
                  <a:pt x="3429080" y="-1832"/>
                  <a:pt x="3468029" y="11151"/>
                </a:cubicBezTo>
                <a:cubicBezTo>
                  <a:pt x="3479180" y="14868"/>
                  <a:pt x="3471838" y="35426"/>
                  <a:pt x="3479181" y="44605"/>
                </a:cubicBezTo>
                <a:cubicBezTo>
                  <a:pt x="3498433" y="68670"/>
                  <a:pt x="3530455" y="71363"/>
                  <a:pt x="3557239" y="78059"/>
                </a:cubicBezTo>
                <a:cubicBezTo>
                  <a:pt x="3564673" y="85493"/>
                  <a:pt x="3570527" y="94952"/>
                  <a:pt x="3579542" y="100361"/>
                </a:cubicBezTo>
                <a:cubicBezTo>
                  <a:pt x="3589621" y="106408"/>
                  <a:pt x="3604684" y="103201"/>
                  <a:pt x="3612995" y="111512"/>
                </a:cubicBezTo>
                <a:cubicBezTo>
                  <a:pt x="3621307" y="119824"/>
                  <a:pt x="3616804" y="135787"/>
                  <a:pt x="3624147" y="144966"/>
                </a:cubicBezTo>
                <a:cubicBezTo>
                  <a:pt x="3632519" y="155431"/>
                  <a:pt x="3646449" y="159834"/>
                  <a:pt x="3657600" y="167268"/>
                </a:cubicBezTo>
                <a:cubicBezTo>
                  <a:pt x="3661317" y="178419"/>
                  <a:pt x="3661919" y="191157"/>
                  <a:pt x="3668751" y="200722"/>
                </a:cubicBezTo>
                <a:cubicBezTo>
                  <a:pt x="3680973" y="217832"/>
                  <a:pt x="3713356" y="245327"/>
                  <a:pt x="3713356" y="245327"/>
                </a:cubicBezTo>
                <a:lnTo>
                  <a:pt x="3746810" y="345688"/>
                </a:lnTo>
                <a:lnTo>
                  <a:pt x="3757961" y="379141"/>
                </a:lnTo>
                <a:lnTo>
                  <a:pt x="3769112" y="412595"/>
                </a:lnTo>
                <a:cubicBezTo>
                  <a:pt x="3765395" y="446049"/>
                  <a:pt x="3764562" y="479950"/>
                  <a:pt x="3757961" y="512956"/>
                </a:cubicBezTo>
                <a:cubicBezTo>
                  <a:pt x="3746799" y="568767"/>
                  <a:pt x="3735665" y="568685"/>
                  <a:pt x="3724507" y="613317"/>
                </a:cubicBezTo>
                <a:cubicBezTo>
                  <a:pt x="3720934" y="627608"/>
                  <a:pt x="3710203" y="675379"/>
                  <a:pt x="3702205" y="691376"/>
                </a:cubicBezTo>
                <a:cubicBezTo>
                  <a:pt x="3696212" y="703363"/>
                  <a:pt x="3685346" y="712582"/>
                  <a:pt x="3679903" y="724829"/>
                </a:cubicBezTo>
                <a:cubicBezTo>
                  <a:pt x="3670355" y="746312"/>
                  <a:pt x="3665034" y="769434"/>
                  <a:pt x="3657600" y="791737"/>
                </a:cubicBezTo>
                <a:cubicBezTo>
                  <a:pt x="3643577" y="833804"/>
                  <a:pt x="3640188" y="853754"/>
                  <a:pt x="3601844" y="892098"/>
                </a:cubicBezTo>
                <a:lnTo>
                  <a:pt x="3546088" y="947854"/>
                </a:lnTo>
                <a:cubicBezTo>
                  <a:pt x="3534937" y="959005"/>
                  <a:pt x="3527595" y="976320"/>
                  <a:pt x="3512634" y="981307"/>
                </a:cubicBezTo>
                <a:cubicBezTo>
                  <a:pt x="3453754" y="1000935"/>
                  <a:pt x="3488957" y="985940"/>
                  <a:pt x="3412273" y="1037063"/>
                </a:cubicBezTo>
                <a:lnTo>
                  <a:pt x="3345366" y="1081668"/>
                </a:lnTo>
                <a:lnTo>
                  <a:pt x="3311912" y="1092819"/>
                </a:lnTo>
                <a:cubicBezTo>
                  <a:pt x="3261878" y="1142855"/>
                  <a:pt x="3321297" y="1090084"/>
                  <a:pt x="3256156" y="1126273"/>
                </a:cubicBezTo>
                <a:cubicBezTo>
                  <a:pt x="3232725" y="1139290"/>
                  <a:pt x="3211551" y="1156010"/>
                  <a:pt x="3189249" y="1170878"/>
                </a:cubicBezTo>
                <a:lnTo>
                  <a:pt x="3088888" y="1237785"/>
                </a:lnTo>
                <a:lnTo>
                  <a:pt x="3055434" y="1260088"/>
                </a:lnTo>
                <a:cubicBezTo>
                  <a:pt x="3044283" y="1267522"/>
                  <a:pt x="3031458" y="1272913"/>
                  <a:pt x="3021981" y="1282390"/>
                </a:cubicBezTo>
                <a:cubicBezTo>
                  <a:pt x="2978419" y="1325952"/>
                  <a:pt x="3024127" y="1286893"/>
                  <a:pt x="2966225" y="1315844"/>
                </a:cubicBezTo>
                <a:cubicBezTo>
                  <a:pt x="2879752" y="1359080"/>
                  <a:pt x="2983408" y="1321266"/>
                  <a:pt x="2899317" y="1349298"/>
                </a:cubicBezTo>
                <a:cubicBezTo>
                  <a:pt x="2794322" y="1454293"/>
                  <a:pt x="2962694" y="1295894"/>
                  <a:pt x="2798956" y="1405054"/>
                </a:cubicBezTo>
                <a:cubicBezTo>
                  <a:pt x="2776654" y="1419922"/>
                  <a:pt x="2757478" y="1441183"/>
                  <a:pt x="2732049" y="1449659"/>
                </a:cubicBezTo>
                <a:lnTo>
                  <a:pt x="2665142" y="1471961"/>
                </a:lnTo>
                <a:cubicBezTo>
                  <a:pt x="2650274" y="1486829"/>
                  <a:pt x="2638033" y="1504902"/>
                  <a:pt x="2620537" y="1516566"/>
                </a:cubicBezTo>
                <a:cubicBezTo>
                  <a:pt x="2598234" y="1531434"/>
                  <a:pt x="2572583" y="1542217"/>
                  <a:pt x="2553629" y="1561171"/>
                </a:cubicBezTo>
                <a:lnTo>
                  <a:pt x="2497873" y="1616927"/>
                </a:lnTo>
                <a:cubicBezTo>
                  <a:pt x="2469007" y="1645793"/>
                  <a:pt x="2437529" y="1681645"/>
                  <a:pt x="2397512" y="1694985"/>
                </a:cubicBezTo>
                <a:lnTo>
                  <a:pt x="2364059" y="1706137"/>
                </a:lnTo>
                <a:cubicBezTo>
                  <a:pt x="2352908" y="1717288"/>
                  <a:pt x="2343438" y="1730424"/>
                  <a:pt x="2330605" y="1739590"/>
                </a:cubicBezTo>
                <a:cubicBezTo>
                  <a:pt x="2317078" y="1749252"/>
                  <a:pt x="2298770" y="1751251"/>
                  <a:pt x="2286000" y="1761893"/>
                </a:cubicBezTo>
                <a:cubicBezTo>
                  <a:pt x="2246927" y="1794454"/>
                  <a:pt x="2281757" y="1793432"/>
                  <a:pt x="2241395" y="1817649"/>
                </a:cubicBezTo>
                <a:cubicBezTo>
                  <a:pt x="2231316" y="1823697"/>
                  <a:pt x="2219093" y="1825083"/>
                  <a:pt x="2207942" y="1828800"/>
                </a:cubicBezTo>
                <a:lnTo>
                  <a:pt x="2163337" y="1873405"/>
                </a:lnTo>
                <a:cubicBezTo>
                  <a:pt x="2144803" y="1891939"/>
                  <a:pt x="2132897" y="1906759"/>
                  <a:pt x="2107581" y="1918010"/>
                </a:cubicBezTo>
                <a:cubicBezTo>
                  <a:pt x="2086098" y="1927558"/>
                  <a:pt x="2040673" y="1940312"/>
                  <a:pt x="2040673" y="1940312"/>
                </a:cubicBezTo>
                <a:cubicBezTo>
                  <a:pt x="2029522" y="1947746"/>
                  <a:pt x="2019207" y="1956621"/>
                  <a:pt x="2007220" y="1962615"/>
                </a:cubicBezTo>
                <a:cubicBezTo>
                  <a:pt x="1996706" y="1967872"/>
                  <a:pt x="1985106" y="1970673"/>
                  <a:pt x="1973766" y="1973766"/>
                </a:cubicBezTo>
                <a:cubicBezTo>
                  <a:pt x="1944194" y="1981831"/>
                  <a:pt x="1913635" y="1986375"/>
                  <a:pt x="1884556" y="1996068"/>
                </a:cubicBezTo>
                <a:cubicBezTo>
                  <a:pt x="1816315" y="2018815"/>
                  <a:pt x="1878976" y="2000358"/>
                  <a:pt x="1761893" y="2018371"/>
                </a:cubicBezTo>
                <a:cubicBezTo>
                  <a:pt x="1743160" y="2021253"/>
                  <a:pt x="1724525" y="2024925"/>
                  <a:pt x="1706137" y="2029522"/>
                </a:cubicBezTo>
                <a:cubicBezTo>
                  <a:pt x="1663771" y="2040113"/>
                  <a:pt x="1676749" y="2044871"/>
                  <a:pt x="1628078" y="2051824"/>
                </a:cubicBezTo>
                <a:cubicBezTo>
                  <a:pt x="1591097" y="2057107"/>
                  <a:pt x="1553737" y="2059259"/>
                  <a:pt x="1516566" y="2062976"/>
                </a:cubicBezTo>
                <a:cubicBezTo>
                  <a:pt x="1505415" y="2066693"/>
                  <a:pt x="1494786" y="2072754"/>
                  <a:pt x="1483112" y="2074127"/>
                </a:cubicBezTo>
                <a:cubicBezTo>
                  <a:pt x="1322997" y="2092964"/>
                  <a:pt x="1349871" y="2086255"/>
                  <a:pt x="1204332" y="2074127"/>
                </a:cubicBezTo>
                <a:lnTo>
                  <a:pt x="1059366" y="2062976"/>
                </a:lnTo>
                <a:cubicBezTo>
                  <a:pt x="860739" y="2074660"/>
                  <a:pt x="820087" y="2083406"/>
                  <a:pt x="602166" y="2062976"/>
                </a:cubicBezTo>
                <a:cubicBezTo>
                  <a:pt x="571648" y="2060115"/>
                  <a:pt x="542693" y="2048107"/>
                  <a:pt x="512956" y="2040673"/>
                </a:cubicBezTo>
                <a:cubicBezTo>
                  <a:pt x="445534" y="2023817"/>
                  <a:pt x="482906" y="2034373"/>
                  <a:pt x="401444" y="2007219"/>
                </a:cubicBezTo>
                <a:lnTo>
                  <a:pt x="367990" y="1996068"/>
                </a:lnTo>
                <a:cubicBezTo>
                  <a:pt x="356839" y="1992351"/>
                  <a:pt x="346277" y="1985504"/>
                  <a:pt x="334537" y="1984917"/>
                </a:cubicBezTo>
                <a:lnTo>
                  <a:pt x="111512" y="1973766"/>
                </a:lnTo>
                <a:cubicBezTo>
                  <a:pt x="57430" y="1919684"/>
                  <a:pt x="78570" y="1946657"/>
                  <a:pt x="44605" y="1895707"/>
                </a:cubicBezTo>
                <a:cubicBezTo>
                  <a:pt x="28843" y="1816895"/>
                  <a:pt x="39449" y="1857936"/>
                  <a:pt x="11151" y="1773044"/>
                </a:cubicBezTo>
                <a:lnTo>
                  <a:pt x="0" y="1739590"/>
                </a:lnTo>
                <a:cubicBezTo>
                  <a:pt x="7623" y="1655737"/>
                  <a:pt x="3028" y="1636572"/>
                  <a:pt x="22303" y="1572322"/>
                </a:cubicBezTo>
                <a:cubicBezTo>
                  <a:pt x="29058" y="1549805"/>
                  <a:pt x="37171" y="1527717"/>
                  <a:pt x="44605" y="1505415"/>
                </a:cubicBezTo>
                <a:lnTo>
                  <a:pt x="55756" y="1471961"/>
                </a:lnTo>
                <a:cubicBezTo>
                  <a:pt x="52039" y="1390185"/>
                  <a:pt x="43169" y="1308482"/>
                  <a:pt x="44605" y="1226634"/>
                </a:cubicBezTo>
                <a:cubicBezTo>
                  <a:pt x="50226" y="906223"/>
                  <a:pt x="43933" y="951204"/>
                  <a:pt x="78059" y="780585"/>
                </a:cubicBezTo>
                <a:cubicBezTo>
                  <a:pt x="81776" y="661639"/>
                  <a:pt x="83115" y="542594"/>
                  <a:pt x="89210" y="423746"/>
                </a:cubicBezTo>
                <a:cubicBezTo>
                  <a:pt x="90556" y="397497"/>
                  <a:pt x="96040" y="371614"/>
                  <a:pt x="100361" y="345688"/>
                </a:cubicBezTo>
                <a:cubicBezTo>
                  <a:pt x="107441" y="303210"/>
                  <a:pt x="112637" y="285431"/>
                  <a:pt x="122664" y="245327"/>
                </a:cubicBezTo>
                <a:cubicBezTo>
                  <a:pt x="126381" y="211873"/>
                  <a:pt x="129882" y="178395"/>
                  <a:pt x="133815" y="144966"/>
                </a:cubicBezTo>
                <a:cubicBezTo>
                  <a:pt x="145888" y="42343"/>
                  <a:pt x="144966" y="87222"/>
                  <a:pt x="189571" y="4460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35" name="TextBox 34"/>
          <p:cNvSpPr txBox="1"/>
          <p:nvPr/>
        </p:nvSpPr>
        <p:spPr>
          <a:xfrm>
            <a:off x="9289843" y="5163015"/>
            <a:ext cx="2748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Компонент будуть </a:t>
            </a:r>
            <a:r>
              <a:rPr lang="uk-UA" dirty="0" err="1" smtClean="0"/>
              <a:t>відмонтовувати</a:t>
            </a:r>
            <a:r>
              <a:rPr lang="uk-UA" dirty="0" smtClean="0"/>
              <a:t>, варто би видалити всі </a:t>
            </a:r>
            <a:r>
              <a:rPr lang="uk-UA" dirty="0" err="1" smtClean="0"/>
              <a:t>івенти</a:t>
            </a:r>
            <a:r>
              <a:rPr lang="uk-UA" dirty="0" smtClean="0"/>
              <a:t>:</a:t>
            </a:r>
            <a:endParaRPr lang="uk-UA" dirty="0"/>
          </a:p>
        </p:txBody>
      </p:sp>
      <p:cxnSp>
        <p:nvCxnSpPr>
          <p:cNvPr id="37" name="Скругленная соединительная линия 36"/>
          <p:cNvCxnSpPr>
            <a:stCxn id="35" idx="1"/>
          </p:cNvCxnSpPr>
          <p:nvPr/>
        </p:nvCxnSpPr>
        <p:spPr>
          <a:xfrm rot="10800000">
            <a:off x="8095785" y="2330606"/>
            <a:ext cx="1194058" cy="329407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5" y="79453"/>
            <a:ext cx="3276600" cy="125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4115" y="79453"/>
            <a:ext cx="5376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Метод викликається при </a:t>
            </a:r>
            <a:r>
              <a:rPr lang="en-US" dirty="0" err="1" smtClean="0"/>
              <a:t>Javascript</a:t>
            </a:r>
            <a:r>
              <a:rPr lang="en-US" dirty="0" smtClean="0"/>
              <a:t> error </a:t>
            </a:r>
            <a:r>
              <a:rPr lang="uk-UA" dirty="0" smtClean="0"/>
              <a:t> в нащадках</a:t>
            </a:r>
            <a:r>
              <a:rPr lang="en-US" dirty="0" smtClean="0"/>
              <a:t>(</a:t>
            </a:r>
            <a:r>
              <a:rPr lang="uk-UA" dirty="0" smtClean="0"/>
              <a:t>ловить </a:t>
            </a:r>
            <a:r>
              <a:rPr lang="uk-UA" dirty="0" err="1" smtClean="0"/>
              <a:t>ерори</a:t>
            </a:r>
            <a:r>
              <a:rPr lang="uk-UA" dirty="0" smtClean="0"/>
              <a:t> дітей</a:t>
            </a:r>
            <a:r>
              <a:rPr lang="en-US" dirty="0" smtClean="0"/>
              <a:t>)</a:t>
            </a:r>
            <a:r>
              <a:rPr lang="uk-UA" dirty="0" smtClean="0"/>
              <a:t> (сам в собі не може злапати </a:t>
            </a:r>
            <a:r>
              <a:rPr lang="en-US" dirty="0" smtClean="0"/>
              <a:t>error</a:t>
            </a:r>
            <a:r>
              <a:rPr lang="uk-UA" dirty="0" smtClean="0"/>
              <a:t>), щоб в людській формі (</a:t>
            </a:r>
            <a:r>
              <a:rPr lang="en-US" dirty="0" smtClean="0"/>
              <a:t>UI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r>
              <a:rPr lang="uk-UA" dirty="0" smtClean="0"/>
              <a:t>пояснити користувачу чому поламалося дерево компонентів.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93" y="1536778"/>
            <a:ext cx="2695575" cy="1085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4895" y="15054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3389971" y="1672683"/>
            <a:ext cx="8530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основна</a:t>
            </a:r>
            <a:r>
              <a:rPr lang="ru-RU" dirty="0" smtClean="0"/>
              <a:t> </a:t>
            </a:r>
            <a:r>
              <a:rPr lang="ru-RU" dirty="0" err="1" smtClean="0"/>
              <a:t>функц</a:t>
            </a:r>
            <a:r>
              <a:rPr lang="uk-UA" dirty="0" err="1" smtClean="0"/>
              <a:t>ія</a:t>
            </a:r>
            <a:r>
              <a:rPr lang="uk-UA" dirty="0" smtClean="0"/>
              <a:t> за допомогою якої ми змінюємо стан компонента (кожен компонент має свій стан, який можна змінювати в різних місцях (крім), але по суті він обновляється аж тут (</a:t>
            </a:r>
            <a:r>
              <a:rPr lang="en-US" dirty="0" smtClean="0"/>
              <a:t>React </a:t>
            </a:r>
            <a:r>
              <a:rPr lang="uk-UA" dirty="0" smtClean="0"/>
              <a:t>в такий спосіб оптимізує роботу).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93" y="2822653"/>
            <a:ext cx="4184147" cy="2246068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1936595" y="2267648"/>
            <a:ext cx="3583259" cy="932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Результат пошуку зображень за запитом &quot;componentwillmount() example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3" y="5068721"/>
            <a:ext cx="3300993" cy="164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Прямая со стрелкой 11"/>
          <p:cNvCxnSpPr/>
          <p:nvPr/>
        </p:nvCxnSpPr>
        <p:spPr>
          <a:xfrm flipH="1">
            <a:off x="1371600" y="2242751"/>
            <a:ext cx="7928517" cy="318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2665141" y="2267648"/>
            <a:ext cx="6724186" cy="310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1449659" y="2242751"/>
            <a:ext cx="7939668" cy="412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2375211" y="2596013"/>
            <a:ext cx="2843560" cy="3637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943" y="2510868"/>
            <a:ext cx="2266950" cy="50482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3575" y="3022895"/>
            <a:ext cx="2638425" cy="47625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998" y="3554270"/>
            <a:ext cx="4095750" cy="8382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7231" y="4405143"/>
            <a:ext cx="3600450" cy="85725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3869" y="5275066"/>
            <a:ext cx="3743325" cy="122872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6991" y="5166359"/>
            <a:ext cx="1714500" cy="142875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6913" y="4414772"/>
            <a:ext cx="2643372" cy="240143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454995" y="356451"/>
            <a:ext cx="2835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1. Напряму стан змінювати</a:t>
            </a:r>
          </a:p>
          <a:p>
            <a:r>
              <a:rPr lang="uk-UA" dirty="0" smtClean="0"/>
              <a:t>Не можна.</a:t>
            </a:r>
            <a:endParaRPr lang="uk-UA" dirty="0"/>
          </a:p>
        </p:txBody>
      </p:sp>
      <p:cxnSp>
        <p:nvCxnSpPr>
          <p:cNvPr id="31" name="Скругленная соединительная линия 30"/>
          <p:cNvCxnSpPr>
            <a:stCxn id="29" idx="2"/>
          </p:cNvCxnSpPr>
          <p:nvPr/>
        </p:nvCxnSpPr>
        <p:spPr>
          <a:xfrm rot="16200000" flipH="1">
            <a:off x="10438960" y="1436609"/>
            <a:ext cx="1357960" cy="490306"/>
          </a:xfrm>
          <a:prstGeom prst="curvedConnector3">
            <a:avLst>
              <a:gd name="adj1" fmla="val 442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Скругленный прямоугольник 34"/>
          <p:cNvSpPr/>
          <p:nvPr/>
        </p:nvSpPr>
        <p:spPr>
          <a:xfrm>
            <a:off x="9454995" y="2360742"/>
            <a:ext cx="2835584" cy="11935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6" name="TextBox 35"/>
          <p:cNvSpPr txBox="1"/>
          <p:nvPr/>
        </p:nvSpPr>
        <p:spPr>
          <a:xfrm>
            <a:off x="4892599" y="2722112"/>
            <a:ext cx="404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О</a:t>
            </a:r>
            <a:r>
              <a:rPr lang="uk-UA" dirty="0" smtClean="0"/>
              <a:t>новлення станів можуть бути асинхронними, тому так </a:t>
            </a:r>
            <a:r>
              <a:rPr lang="uk-UA" dirty="0" err="1" smtClean="0"/>
              <a:t>незя</a:t>
            </a:r>
            <a:endParaRPr lang="uk-UA" dirty="0"/>
          </a:p>
        </p:txBody>
      </p:sp>
      <p:cxnSp>
        <p:nvCxnSpPr>
          <p:cNvPr id="38" name="Прямая со стрелкой 37"/>
          <p:cNvCxnSpPr/>
          <p:nvPr/>
        </p:nvCxnSpPr>
        <p:spPr>
          <a:xfrm>
            <a:off x="8069998" y="3225297"/>
            <a:ext cx="303871" cy="24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олилиния 38"/>
          <p:cNvSpPr/>
          <p:nvPr/>
        </p:nvSpPr>
        <p:spPr>
          <a:xfrm>
            <a:off x="7917366" y="3479180"/>
            <a:ext cx="4339997" cy="3267308"/>
          </a:xfrm>
          <a:custGeom>
            <a:avLst/>
            <a:gdLst>
              <a:gd name="connsiteX0" fmla="*/ 278780 w 4339997"/>
              <a:gd name="connsiteY0" fmla="*/ 11152 h 3267308"/>
              <a:gd name="connsiteX1" fmla="*/ 223024 w 4339997"/>
              <a:gd name="connsiteY1" fmla="*/ 0 h 3267308"/>
              <a:gd name="connsiteX2" fmla="*/ 133814 w 4339997"/>
              <a:gd name="connsiteY2" fmla="*/ 11152 h 3267308"/>
              <a:gd name="connsiteX3" fmla="*/ 44605 w 4339997"/>
              <a:gd name="connsiteY3" fmla="*/ 33454 h 3267308"/>
              <a:gd name="connsiteX4" fmla="*/ 22302 w 4339997"/>
              <a:gd name="connsiteY4" fmla="*/ 66908 h 3267308"/>
              <a:gd name="connsiteX5" fmla="*/ 0 w 4339997"/>
              <a:gd name="connsiteY5" fmla="*/ 234176 h 3267308"/>
              <a:gd name="connsiteX6" fmla="*/ 11151 w 4339997"/>
              <a:gd name="connsiteY6" fmla="*/ 345688 h 3267308"/>
              <a:gd name="connsiteX7" fmla="*/ 33454 w 4339997"/>
              <a:gd name="connsiteY7" fmla="*/ 423747 h 3267308"/>
              <a:gd name="connsiteX8" fmla="*/ 44605 w 4339997"/>
              <a:gd name="connsiteY8" fmla="*/ 568713 h 3267308"/>
              <a:gd name="connsiteX9" fmla="*/ 66907 w 4339997"/>
              <a:gd name="connsiteY9" fmla="*/ 657922 h 3267308"/>
              <a:gd name="connsiteX10" fmla="*/ 78058 w 4339997"/>
              <a:gd name="connsiteY10" fmla="*/ 758283 h 3267308"/>
              <a:gd name="connsiteX11" fmla="*/ 111512 w 4339997"/>
              <a:gd name="connsiteY11" fmla="*/ 880947 h 3267308"/>
              <a:gd name="connsiteX12" fmla="*/ 167268 w 4339997"/>
              <a:gd name="connsiteY12" fmla="*/ 936703 h 3267308"/>
              <a:gd name="connsiteX13" fmla="*/ 256478 w 4339997"/>
              <a:gd name="connsiteY13" fmla="*/ 959005 h 3267308"/>
              <a:gd name="connsiteX14" fmla="*/ 323385 w 4339997"/>
              <a:gd name="connsiteY14" fmla="*/ 981308 h 3267308"/>
              <a:gd name="connsiteX15" fmla="*/ 367990 w 4339997"/>
              <a:gd name="connsiteY15" fmla="*/ 992459 h 3267308"/>
              <a:gd name="connsiteX16" fmla="*/ 390293 w 4339997"/>
              <a:gd name="connsiteY16" fmla="*/ 1025913 h 3267308"/>
              <a:gd name="connsiteX17" fmla="*/ 401444 w 4339997"/>
              <a:gd name="connsiteY17" fmla="*/ 1059366 h 3267308"/>
              <a:gd name="connsiteX18" fmla="*/ 423746 w 4339997"/>
              <a:gd name="connsiteY18" fmla="*/ 1081669 h 3267308"/>
              <a:gd name="connsiteX19" fmla="*/ 423746 w 4339997"/>
              <a:gd name="connsiteY19" fmla="*/ 1628079 h 3267308"/>
              <a:gd name="connsiteX20" fmla="*/ 412595 w 4339997"/>
              <a:gd name="connsiteY20" fmla="*/ 1895708 h 3267308"/>
              <a:gd name="connsiteX21" fmla="*/ 390293 w 4339997"/>
              <a:gd name="connsiteY21" fmla="*/ 1984918 h 3267308"/>
              <a:gd name="connsiteX22" fmla="*/ 412595 w 4339997"/>
              <a:gd name="connsiteY22" fmla="*/ 2921620 h 3267308"/>
              <a:gd name="connsiteX23" fmla="*/ 401444 w 4339997"/>
              <a:gd name="connsiteY23" fmla="*/ 3044283 h 3267308"/>
              <a:gd name="connsiteX24" fmla="*/ 412595 w 4339997"/>
              <a:gd name="connsiteY24" fmla="*/ 3100040 h 3267308"/>
              <a:gd name="connsiteX25" fmla="*/ 446049 w 4339997"/>
              <a:gd name="connsiteY25" fmla="*/ 3111191 h 3267308"/>
              <a:gd name="connsiteX26" fmla="*/ 479502 w 4339997"/>
              <a:gd name="connsiteY26" fmla="*/ 3144644 h 3267308"/>
              <a:gd name="connsiteX27" fmla="*/ 512956 w 4339997"/>
              <a:gd name="connsiteY27" fmla="*/ 3155796 h 3267308"/>
              <a:gd name="connsiteX28" fmla="*/ 546410 w 4339997"/>
              <a:gd name="connsiteY28" fmla="*/ 3178098 h 3267308"/>
              <a:gd name="connsiteX29" fmla="*/ 724829 w 4339997"/>
              <a:gd name="connsiteY29" fmla="*/ 3200400 h 3267308"/>
              <a:gd name="connsiteX30" fmla="*/ 1282390 w 4339997"/>
              <a:gd name="connsiteY30" fmla="*/ 3189249 h 3267308"/>
              <a:gd name="connsiteX31" fmla="*/ 1405054 w 4339997"/>
              <a:gd name="connsiteY31" fmla="*/ 3166947 h 3267308"/>
              <a:gd name="connsiteX32" fmla="*/ 1471961 w 4339997"/>
              <a:gd name="connsiteY32" fmla="*/ 3155796 h 3267308"/>
              <a:gd name="connsiteX33" fmla="*/ 1962614 w 4339997"/>
              <a:gd name="connsiteY33" fmla="*/ 3166947 h 3267308"/>
              <a:gd name="connsiteX34" fmla="*/ 1996068 w 4339997"/>
              <a:gd name="connsiteY34" fmla="*/ 3178098 h 3267308"/>
              <a:gd name="connsiteX35" fmla="*/ 2252546 w 4339997"/>
              <a:gd name="connsiteY35" fmla="*/ 3200400 h 3267308"/>
              <a:gd name="connsiteX36" fmla="*/ 2397512 w 4339997"/>
              <a:gd name="connsiteY36" fmla="*/ 3233854 h 3267308"/>
              <a:gd name="connsiteX37" fmla="*/ 2475571 w 4339997"/>
              <a:gd name="connsiteY37" fmla="*/ 3245005 h 3267308"/>
              <a:gd name="connsiteX38" fmla="*/ 2598234 w 4339997"/>
              <a:gd name="connsiteY38" fmla="*/ 3267308 h 3267308"/>
              <a:gd name="connsiteX39" fmla="*/ 2977375 w 4339997"/>
              <a:gd name="connsiteY39" fmla="*/ 3256157 h 3267308"/>
              <a:gd name="connsiteX40" fmla="*/ 3044283 w 4339997"/>
              <a:gd name="connsiteY40" fmla="*/ 3233854 h 3267308"/>
              <a:gd name="connsiteX41" fmla="*/ 3155795 w 4339997"/>
              <a:gd name="connsiteY41" fmla="*/ 3211552 h 3267308"/>
              <a:gd name="connsiteX42" fmla="*/ 3445727 w 4339997"/>
              <a:gd name="connsiteY42" fmla="*/ 3200400 h 3267308"/>
              <a:gd name="connsiteX43" fmla="*/ 3579541 w 4339997"/>
              <a:gd name="connsiteY43" fmla="*/ 3178098 h 3267308"/>
              <a:gd name="connsiteX44" fmla="*/ 3624146 w 4339997"/>
              <a:gd name="connsiteY44" fmla="*/ 3155796 h 3267308"/>
              <a:gd name="connsiteX45" fmla="*/ 3679902 w 4339997"/>
              <a:gd name="connsiteY45" fmla="*/ 3144644 h 3267308"/>
              <a:gd name="connsiteX46" fmla="*/ 3713356 w 4339997"/>
              <a:gd name="connsiteY46" fmla="*/ 3133493 h 3267308"/>
              <a:gd name="connsiteX47" fmla="*/ 3791414 w 4339997"/>
              <a:gd name="connsiteY47" fmla="*/ 3111191 h 3267308"/>
              <a:gd name="connsiteX48" fmla="*/ 3992136 w 4339997"/>
              <a:gd name="connsiteY48" fmla="*/ 3122342 h 3267308"/>
              <a:gd name="connsiteX49" fmla="*/ 4192858 w 4339997"/>
              <a:gd name="connsiteY49" fmla="*/ 3144644 h 3267308"/>
              <a:gd name="connsiteX50" fmla="*/ 4304371 w 4339997"/>
              <a:gd name="connsiteY50" fmla="*/ 3133493 h 3267308"/>
              <a:gd name="connsiteX51" fmla="*/ 4326673 w 4339997"/>
              <a:gd name="connsiteY51" fmla="*/ 2999679 h 3267308"/>
              <a:gd name="connsiteX52" fmla="*/ 4326673 w 4339997"/>
              <a:gd name="connsiteY52" fmla="*/ 2910469 h 326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339997" h="3267308">
                <a:moveTo>
                  <a:pt x="278780" y="11152"/>
                </a:moveTo>
                <a:cubicBezTo>
                  <a:pt x="260195" y="7435"/>
                  <a:pt x="241977" y="0"/>
                  <a:pt x="223024" y="0"/>
                </a:cubicBezTo>
                <a:cubicBezTo>
                  <a:pt x="193056" y="0"/>
                  <a:pt x="163434" y="6595"/>
                  <a:pt x="133814" y="11152"/>
                </a:cubicBezTo>
                <a:cubicBezTo>
                  <a:pt x="83831" y="18842"/>
                  <a:pt x="85311" y="19885"/>
                  <a:pt x="44605" y="33454"/>
                </a:cubicBezTo>
                <a:cubicBezTo>
                  <a:pt x="37171" y="44605"/>
                  <a:pt x="26153" y="54071"/>
                  <a:pt x="22302" y="66908"/>
                </a:cubicBezTo>
                <a:cubicBezTo>
                  <a:pt x="19004" y="77901"/>
                  <a:pt x="625" y="229178"/>
                  <a:pt x="0" y="234176"/>
                </a:cubicBezTo>
                <a:cubicBezTo>
                  <a:pt x="3717" y="271347"/>
                  <a:pt x="5868" y="308707"/>
                  <a:pt x="11151" y="345688"/>
                </a:cubicBezTo>
                <a:cubicBezTo>
                  <a:pt x="14652" y="370196"/>
                  <a:pt x="25509" y="399914"/>
                  <a:pt x="33454" y="423747"/>
                </a:cubicBezTo>
                <a:cubicBezTo>
                  <a:pt x="37171" y="472069"/>
                  <a:pt x="37751" y="520735"/>
                  <a:pt x="44605" y="568713"/>
                </a:cubicBezTo>
                <a:cubicBezTo>
                  <a:pt x="48940" y="599056"/>
                  <a:pt x="66907" y="657922"/>
                  <a:pt x="66907" y="657922"/>
                </a:cubicBezTo>
                <a:cubicBezTo>
                  <a:pt x="70624" y="691376"/>
                  <a:pt x="73298" y="724962"/>
                  <a:pt x="78058" y="758283"/>
                </a:cubicBezTo>
                <a:cubicBezTo>
                  <a:pt x="80961" y="778605"/>
                  <a:pt x="99166" y="868601"/>
                  <a:pt x="111512" y="880947"/>
                </a:cubicBezTo>
                <a:cubicBezTo>
                  <a:pt x="130097" y="899532"/>
                  <a:pt x="142333" y="928392"/>
                  <a:pt x="167268" y="936703"/>
                </a:cubicBezTo>
                <a:cubicBezTo>
                  <a:pt x="268792" y="970543"/>
                  <a:pt x="108431" y="918628"/>
                  <a:pt x="256478" y="959005"/>
                </a:cubicBezTo>
                <a:cubicBezTo>
                  <a:pt x="279158" y="965191"/>
                  <a:pt x="300578" y="975606"/>
                  <a:pt x="323385" y="981308"/>
                </a:cubicBezTo>
                <a:lnTo>
                  <a:pt x="367990" y="992459"/>
                </a:lnTo>
                <a:cubicBezTo>
                  <a:pt x="375424" y="1003610"/>
                  <a:pt x="384299" y="1013926"/>
                  <a:pt x="390293" y="1025913"/>
                </a:cubicBezTo>
                <a:cubicBezTo>
                  <a:pt x="395550" y="1036426"/>
                  <a:pt x="395397" y="1049287"/>
                  <a:pt x="401444" y="1059366"/>
                </a:cubicBezTo>
                <a:cubicBezTo>
                  <a:pt x="406853" y="1068381"/>
                  <a:pt x="416312" y="1074235"/>
                  <a:pt x="423746" y="1081669"/>
                </a:cubicBezTo>
                <a:cubicBezTo>
                  <a:pt x="466636" y="1296121"/>
                  <a:pt x="438297" y="1133325"/>
                  <a:pt x="423746" y="1628079"/>
                </a:cubicBezTo>
                <a:cubicBezTo>
                  <a:pt x="421121" y="1717327"/>
                  <a:pt x="420929" y="1806811"/>
                  <a:pt x="412595" y="1895708"/>
                </a:cubicBezTo>
                <a:cubicBezTo>
                  <a:pt x="409734" y="1926226"/>
                  <a:pt x="390293" y="1984918"/>
                  <a:pt x="390293" y="1984918"/>
                </a:cubicBezTo>
                <a:cubicBezTo>
                  <a:pt x="415900" y="2369037"/>
                  <a:pt x="412595" y="2275727"/>
                  <a:pt x="412595" y="2921620"/>
                </a:cubicBezTo>
                <a:cubicBezTo>
                  <a:pt x="412595" y="2962676"/>
                  <a:pt x="405161" y="3003395"/>
                  <a:pt x="401444" y="3044283"/>
                </a:cubicBezTo>
                <a:cubicBezTo>
                  <a:pt x="405161" y="3062869"/>
                  <a:pt x="402081" y="3084270"/>
                  <a:pt x="412595" y="3100040"/>
                </a:cubicBezTo>
                <a:cubicBezTo>
                  <a:pt x="419115" y="3109820"/>
                  <a:pt x="436269" y="3104671"/>
                  <a:pt x="446049" y="3111191"/>
                </a:cubicBezTo>
                <a:cubicBezTo>
                  <a:pt x="459170" y="3119938"/>
                  <a:pt x="466381" y="3135896"/>
                  <a:pt x="479502" y="3144644"/>
                </a:cubicBezTo>
                <a:cubicBezTo>
                  <a:pt x="489282" y="3151164"/>
                  <a:pt x="502442" y="3150539"/>
                  <a:pt x="512956" y="3155796"/>
                </a:cubicBezTo>
                <a:cubicBezTo>
                  <a:pt x="524943" y="3161790"/>
                  <a:pt x="534423" y="3172104"/>
                  <a:pt x="546410" y="3178098"/>
                </a:cubicBezTo>
                <a:cubicBezTo>
                  <a:pt x="594551" y="3202168"/>
                  <a:pt x="697158" y="3198271"/>
                  <a:pt x="724829" y="3200400"/>
                </a:cubicBezTo>
                <a:lnTo>
                  <a:pt x="1282390" y="3189249"/>
                </a:lnTo>
                <a:cubicBezTo>
                  <a:pt x="1428002" y="3184228"/>
                  <a:pt x="1325622" y="3184598"/>
                  <a:pt x="1405054" y="3166947"/>
                </a:cubicBezTo>
                <a:cubicBezTo>
                  <a:pt x="1427126" y="3162042"/>
                  <a:pt x="1449659" y="3159513"/>
                  <a:pt x="1471961" y="3155796"/>
                </a:cubicBezTo>
                <a:lnTo>
                  <a:pt x="1962614" y="3166947"/>
                </a:lnTo>
                <a:cubicBezTo>
                  <a:pt x="1974358" y="3167447"/>
                  <a:pt x="1984385" y="3176800"/>
                  <a:pt x="1996068" y="3178098"/>
                </a:cubicBezTo>
                <a:cubicBezTo>
                  <a:pt x="2081111" y="3187547"/>
                  <a:pt x="2168021" y="3184300"/>
                  <a:pt x="2252546" y="3200400"/>
                </a:cubicBezTo>
                <a:cubicBezTo>
                  <a:pt x="2301262" y="3209679"/>
                  <a:pt x="2348883" y="3224128"/>
                  <a:pt x="2397512" y="3233854"/>
                </a:cubicBezTo>
                <a:cubicBezTo>
                  <a:pt x="2423285" y="3239009"/>
                  <a:pt x="2449711" y="3240303"/>
                  <a:pt x="2475571" y="3245005"/>
                </a:cubicBezTo>
                <a:cubicBezTo>
                  <a:pt x="2668357" y="3280058"/>
                  <a:pt x="2294599" y="3223933"/>
                  <a:pt x="2598234" y="3267308"/>
                </a:cubicBezTo>
                <a:cubicBezTo>
                  <a:pt x="2724614" y="3263591"/>
                  <a:pt x="2851294" y="3265613"/>
                  <a:pt x="2977375" y="3256157"/>
                </a:cubicBezTo>
                <a:cubicBezTo>
                  <a:pt x="3000818" y="3254399"/>
                  <a:pt x="3021230" y="3238464"/>
                  <a:pt x="3044283" y="3233854"/>
                </a:cubicBezTo>
                <a:cubicBezTo>
                  <a:pt x="3081454" y="3226420"/>
                  <a:pt x="3117916" y="3213009"/>
                  <a:pt x="3155795" y="3211552"/>
                </a:cubicBezTo>
                <a:lnTo>
                  <a:pt x="3445727" y="3200400"/>
                </a:lnTo>
                <a:cubicBezTo>
                  <a:pt x="3490332" y="3192966"/>
                  <a:pt x="3539095" y="3198321"/>
                  <a:pt x="3579541" y="3178098"/>
                </a:cubicBezTo>
                <a:cubicBezTo>
                  <a:pt x="3594409" y="3170664"/>
                  <a:pt x="3608376" y="3161053"/>
                  <a:pt x="3624146" y="3155796"/>
                </a:cubicBezTo>
                <a:cubicBezTo>
                  <a:pt x="3642127" y="3149802"/>
                  <a:pt x="3661514" y="3149241"/>
                  <a:pt x="3679902" y="3144644"/>
                </a:cubicBezTo>
                <a:cubicBezTo>
                  <a:pt x="3691306" y="3141793"/>
                  <a:pt x="3702054" y="3136722"/>
                  <a:pt x="3713356" y="3133493"/>
                </a:cubicBezTo>
                <a:cubicBezTo>
                  <a:pt x="3811362" y="3105492"/>
                  <a:pt x="3711211" y="3137925"/>
                  <a:pt x="3791414" y="3111191"/>
                </a:cubicBezTo>
                <a:cubicBezTo>
                  <a:pt x="3858321" y="3114908"/>
                  <a:pt x="3925357" y="3116777"/>
                  <a:pt x="3992136" y="3122342"/>
                </a:cubicBezTo>
                <a:cubicBezTo>
                  <a:pt x="4059223" y="3127932"/>
                  <a:pt x="4192858" y="3144644"/>
                  <a:pt x="4192858" y="3144644"/>
                </a:cubicBezTo>
                <a:cubicBezTo>
                  <a:pt x="4230029" y="3140927"/>
                  <a:pt x="4268666" y="3144479"/>
                  <a:pt x="4304371" y="3133493"/>
                </a:cubicBezTo>
                <a:cubicBezTo>
                  <a:pt x="4366707" y="3114313"/>
                  <a:pt x="4328718" y="3034448"/>
                  <a:pt x="4326673" y="2999679"/>
                </a:cubicBezTo>
                <a:cubicBezTo>
                  <a:pt x="4324927" y="2969994"/>
                  <a:pt x="4326673" y="2940206"/>
                  <a:pt x="4326673" y="291046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TextBox 39"/>
          <p:cNvSpPr txBox="1"/>
          <p:nvPr/>
        </p:nvSpPr>
        <p:spPr>
          <a:xfrm>
            <a:off x="4806176" y="3468441"/>
            <a:ext cx="2963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Оновлення є незалежними:</a:t>
            </a:r>
          </a:p>
          <a:p>
            <a:r>
              <a:rPr lang="uk-UA" dirty="0" smtClean="0"/>
              <a:t>Цей не впливає на цей, хоча</a:t>
            </a:r>
            <a:endParaRPr lang="uk-UA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5172379" y="4091063"/>
            <a:ext cx="1252079" cy="184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>
            <a:off x="6690732" y="4074416"/>
            <a:ext cx="142291" cy="75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>
            <a:off x="5218771" y="4074416"/>
            <a:ext cx="2219092" cy="1541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2375211" y="2267648"/>
            <a:ext cx="7593981" cy="3756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1635242" y="5944956"/>
            <a:ext cx="996683" cy="135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>
            <a:off x="1642189" y="5944956"/>
            <a:ext cx="1022952" cy="1359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7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614" y="1986844"/>
            <a:ext cx="4580819" cy="9064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1" y="158044"/>
            <a:ext cx="4944639" cy="3872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9378" y="722489"/>
            <a:ext cx="3379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штука яка допомагає побачити що необхідно </a:t>
            </a:r>
            <a:r>
              <a:rPr lang="uk-UA" sz="1100" dirty="0" err="1" smtClean="0">
                <a:solidFill>
                  <a:srgbClr val="FF0000"/>
                </a:solidFill>
              </a:rPr>
              <a:t>тестити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2111022" y="880533"/>
            <a:ext cx="2144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12" y="158044"/>
            <a:ext cx="5125156" cy="1828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613" y="2919030"/>
            <a:ext cx="5691102" cy="18451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613" y="4952715"/>
            <a:ext cx="5583981" cy="174639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982" y="2392340"/>
            <a:ext cx="4824971" cy="351127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 flipV="1">
            <a:off x="9719734" y="2567903"/>
            <a:ext cx="925689" cy="11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7213600" y="4233333"/>
            <a:ext cx="1332090" cy="19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7507111" y="6016978"/>
            <a:ext cx="1975556" cy="112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55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65633" cy="403674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6741"/>
            <a:ext cx="3227781" cy="2821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25590" y="0"/>
            <a:ext cx="3248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Створюється компонент,</a:t>
            </a:r>
          </a:p>
          <a:p>
            <a:r>
              <a:rPr lang="uk-UA" dirty="0" err="1" smtClean="0"/>
              <a:t>Ініціалізується</a:t>
            </a:r>
            <a:r>
              <a:rPr lang="uk-UA" dirty="0" smtClean="0"/>
              <a:t> початковий стан</a:t>
            </a:r>
            <a:endParaRPr lang="uk-UA" dirty="0"/>
          </a:p>
        </p:txBody>
      </p:sp>
      <p:cxnSp>
        <p:nvCxnSpPr>
          <p:cNvPr id="6" name="Прямая со стрелкой 5"/>
          <p:cNvCxnSpPr>
            <a:stCxn id="4" idx="1"/>
          </p:cNvCxnSpPr>
          <p:nvPr/>
        </p:nvCxnSpPr>
        <p:spPr>
          <a:xfrm flipH="1">
            <a:off x="869796" y="323166"/>
            <a:ext cx="3155794" cy="513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81707" y="836341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Запускається перший </a:t>
            </a:r>
            <a:r>
              <a:rPr lang="uk-UA" dirty="0" err="1" smtClean="0"/>
              <a:t>рендер</a:t>
            </a:r>
            <a:endParaRPr lang="uk-UA" dirty="0"/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>
          <a:xfrm flipH="1">
            <a:off x="691376" y="1021007"/>
            <a:ext cx="3490331" cy="3305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лилиния 9"/>
          <p:cNvSpPr/>
          <p:nvPr/>
        </p:nvSpPr>
        <p:spPr>
          <a:xfrm>
            <a:off x="1248937" y="189571"/>
            <a:ext cx="1672683" cy="4917688"/>
          </a:xfrm>
          <a:custGeom>
            <a:avLst/>
            <a:gdLst>
              <a:gd name="connsiteX0" fmla="*/ 0 w 1672683"/>
              <a:gd name="connsiteY0" fmla="*/ 4917688 h 4917688"/>
              <a:gd name="connsiteX1" fmla="*/ 33453 w 1672683"/>
              <a:gd name="connsiteY1" fmla="*/ 4861931 h 4917688"/>
              <a:gd name="connsiteX2" fmla="*/ 66907 w 1672683"/>
              <a:gd name="connsiteY2" fmla="*/ 4795024 h 4917688"/>
              <a:gd name="connsiteX3" fmla="*/ 111512 w 1672683"/>
              <a:gd name="connsiteY3" fmla="*/ 4728117 h 4917688"/>
              <a:gd name="connsiteX4" fmla="*/ 133814 w 1672683"/>
              <a:gd name="connsiteY4" fmla="*/ 4694663 h 4917688"/>
              <a:gd name="connsiteX5" fmla="*/ 178419 w 1672683"/>
              <a:gd name="connsiteY5" fmla="*/ 4650058 h 4917688"/>
              <a:gd name="connsiteX6" fmla="*/ 211873 w 1672683"/>
              <a:gd name="connsiteY6" fmla="*/ 4594302 h 4917688"/>
              <a:gd name="connsiteX7" fmla="*/ 256478 w 1672683"/>
              <a:gd name="connsiteY7" fmla="*/ 4527395 h 4917688"/>
              <a:gd name="connsiteX8" fmla="*/ 289931 w 1672683"/>
              <a:gd name="connsiteY8" fmla="*/ 4482790 h 4917688"/>
              <a:gd name="connsiteX9" fmla="*/ 312234 w 1672683"/>
              <a:gd name="connsiteY9" fmla="*/ 4449336 h 4917688"/>
              <a:gd name="connsiteX10" fmla="*/ 345687 w 1672683"/>
              <a:gd name="connsiteY10" fmla="*/ 4415883 h 4917688"/>
              <a:gd name="connsiteX11" fmla="*/ 367990 w 1672683"/>
              <a:gd name="connsiteY11" fmla="*/ 4382429 h 4917688"/>
              <a:gd name="connsiteX12" fmla="*/ 401443 w 1672683"/>
              <a:gd name="connsiteY12" fmla="*/ 4337824 h 4917688"/>
              <a:gd name="connsiteX13" fmla="*/ 423746 w 1672683"/>
              <a:gd name="connsiteY13" fmla="*/ 4315522 h 4917688"/>
              <a:gd name="connsiteX14" fmla="*/ 512956 w 1672683"/>
              <a:gd name="connsiteY14" fmla="*/ 4215161 h 4917688"/>
              <a:gd name="connsiteX15" fmla="*/ 557561 w 1672683"/>
              <a:gd name="connsiteY15" fmla="*/ 4170556 h 4917688"/>
              <a:gd name="connsiteX16" fmla="*/ 591014 w 1672683"/>
              <a:gd name="connsiteY16" fmla="*/ 4148253 h 4917688"/>
              <a:gd name="connsiteX17" fmla="*/ 646770 w 1672683"/>
              <a:gd name="connsiteY17" fmla="*/ 4092497 h 4917688"/>
              <a:gd name="connsiteX18" fmla="*/ 669073 w 1672683"/>
              <a:gd name="connsiteY18" fmla="*/ 4070195 h 4917688"/>
              <a:gd name="connsiteX19" fmla="*/ 724829 w 1672683"/>
              <a:gd name="connsiteY19" fmla="*/ 4025590 h 4917688"/>
              <a:gd name="connsiteX20" fmla="*/ 747131 w 1672683"/>
              <a:gd name="connsiteY20" fmla="*/ 3992136 h 4917688"/>
              <a:gd name="connsiteX21" fmla="*/ 791736 w 1672683"/>
              <a:gd name="connsiteY21" fmla="*/ 3936380 h 4917688"/>
              <a:gd name="connsiteX22" fmla="*/ 825190 w 1672683"/>
              <a:gd name="connsiteY22" fmla="*/ 3869473 h 4917688"/>
              <a:gd name="connsiteX23" fmla="*/ 858643 w 1672683"/>
              <a:gd name="connsiteY23" fmla="*/ 3802566 h 4917688"/>
              <a:gd name="connsiteX24" fmla="*/ 880946 w 1672683"/>
              <a:gd name="connsiteY24" fmla="*/ 3757961 h 4917688"/>
              <a:gd name="connsiteX25" fmla="*/ 903248 w 1672683"/>
              <a:gd name="connsiteY25" fmla="*/ 3735658 h 4917688"/>
              <a:gd name="connsiteX26" fmla="*/ 925551 w 1672683"/>
              <a:gd name="connsiteY26" fmla="*/ 3691053 h 4917688"/>
              <a:gd name="connsiteX27" fmla="*/ 1003609 w 1672683"/>
              <a:gd name="connsiteY27" fmla="*/ 3579541 h 4917688"/>
              <a:gd name="connsiteX28" fmla="*/ 1037063 w 1672683"/>
              <a:gd name="connsiteY28" fmla="*/ 3523785 h 4917688"/>
              <a:gd name="connsiteX29" fmla="*/ 1070517 w 1672683"/>
              <a:gd name="connsiteY29" fmla="*/ 3468029 h 4917688"/>
              <a:gd name="connsiteX30" fmla="*/ 1092819 w 1672683"/>
              <a:gd name="connsiteY30" fmla="*/ 3412273 h 4917688"/>
              <a:gd name="connsiteX31" fmla="*/ 1103970 w 1672683"/>
              <a:gd name="connsiteY31" fmla="*/ 3378819 h 4917688"/>
              <a:gd name="connsiteX32" fmla="*/ 1126273 w 1672683"/>
              <a:gd name="connsiteY32" fmla="*/ 3334214 h 4917688"/>
              <a:gd name="connsiteX33" fmla="*/ 1148575 w 1672683"/>
              <a:gd name="connsiteY33" fmla="*/ 3278458 h 4917688"/>
              <a:gd name="connsiteX34" fmla="*/ 1193180 w 1672683"/>
              <a:gd name="connsiteY34" fmla="*/ 3200400 h 4917688"/>
              <a:gd name="connsiteX35" fmla="*/ 1226634 w 1672683"/>
              <a:gd name="connsiteY35" fmla="*/ 3111190 h 4917688"/>
              <a:gd name="connsiteX36" fmla="*/ 1248936 w 1672683"/>
              <a:gd name="connsiteY36" fmla="*/ 3077736 h 4917688"/>
              <a:gd name="connsiteX37" fmla="*/ 1282390 w 1672683"/>
              <a:gd name="connsiteY37" fmla="*/ 2977375 h 4917688"/>
              <a:gd name="connsiteX38" fmla="*/ 1338146 w 1672683"/>
              <a:gd name="connsiteY38" fmla="*/ 2821258 h 4917688"/>
              <a:gd name="connsiteX39" fmla="*/ 1360448 w 1672683"/>
              <a:gd name="connsiteY39" fmla="*/ 2776653 h 4917688"/>
              <a:gd name="connsiteX40" fmla="*/ 1371600 w 1672683"/>
              <a:gd name="connsiteY40" fmla="*/ 2732049 h 4917688"/>
              <a:gd name="connsiteX41" fmla="*/ 1382751 w 1672683"/>
              <a:gd name="connsiteY41" fmla="*/ 2698595 h 4917688"/>
              <a:gd name="connsiteX42" fmla="*/ 1393902 w 1672683"/>
              <a:gd name="connsiteY42" fmla="*/ 2653990 h 4917688"/>
              <a:gd name="connsiteX43" fmla="*/ 1416204 w 1672683"/>
              <a:gd name="connsiteY43" fmla="*/ 2609385 h 4917688"/>
              <a:gd name="connsiteX44" fmla="*/ 1438507 w 1672683"/>
              <a:gd name="connsiteY44" fmla="*/ 2497873 h 4917688"/>
              <a:gd name="connsiteX45" fmla="*/ 1449658 w 1672683"/>
              <a:gd name="connsiteY45" fmla="*/ 2464419 h 4917688"/>
              <a:gd name="connsiteX46" fmla="*/ 1460809 w 1672683"/>
              <a:gd name="connsiteY46" fmla="*/ 2419814 h 4917688"/>
              <a:gd name="connsiteX47" fmla="*/ 1471961 w 1672683"/>
              <a:gd name="connsiteY47" fmla="*/ 2364058 h 4917688"/>
              <a:gd name="connsiteX48" fmla="*/ 1483112 w 1672683"/>
              <a:gd name="connsiteY48" fmla="*/ 2330605 h 4917688"/>
              <a:gd name="connsiteX49" fmla="*/ 1494263 w 1672683"/>
              <a:gd name="connsiteY49" fmla="*/ 2274849 h 4917688"/>
              <a:gd name="connsiteX50" fmla="*/ 1516565 w 1672683"/>
              <a:gd name="connsiteY50" fmla="*/ 2219092 h 4917688"/>
              <a:gd name="connsiteX51" fmla="*/ 1550019 w 1672683"/>
              <a:gd name="connsiteY51" fmla="*/ 2074127 h 4917688"/>
              <a:gd name="connsiteX52" fmla="*/ 1561170 w 1672683"/>
              <a:gd name="connsiteY52" fmla="*/ 1996068 h 4917688"/>
              <a:gd name="connsiteX53" fmla="*/ 1572322 w 1672683"/>
              <a:gd name="connsiteY53" fmla="*/ 1951463 h 4917688"/>
              <a:gd name="connsiteX54" fmla="*/ 1594624 w 1672683"/>
              <a:gd name="connsiteY54" fmla="*/ 1862253 h 4917688"/>
              <a:gd name="connsiteX55" fmla="*/ 1605775 w 1672683"/>
              <a:gd name="connsiteY55" fmla="*/ 1784195 h 4917688"/>
              <a:gd name="connsiteX56" fmla="*/ 1628078 w 1672683"/>
              <a:gd name="connsiteY56" fmla="*/ 1739590 h 4917688"/>
              <a:gd name="connsiteX57" fmla="*/ 1639229 w 1672683"/>
              <a:gd name="connsiteY57" fmla="*/ 1672683 h 4917688"/>
              <a:gd name="connsiteX58" fmla="*/ 1661531 w 1672683"/>
              <a:gd name="connsiteY58" fmla="*/ 1605775 h 4917688"/>
              <a:gd name="connsiteX59" fmla="*/ 1672683 w 1672683"/>
              <a:gd name="connsiteY59" fmla="*/ 1550019 h 4917688"/>
              <a:gd name="connsiteX60" fmla="*/ 1661531 w 1672683"/>
              <a:gd name="connsiteY60" fmla="*/ 1237785 h 4917688"/>
              <a:gd name="connsiteX61" fmla="*/ 1650380 w 1672683"/>
              <a:gd name="connsiteY61" fmla="*/ 1204331 h 4917688"/>
              <a:gd name="connsiteX62" fmla="*/ 1639229 w 1672683"/>
              <a:gd name="connsiteY62" fmla="*/ 1159727 h 4917688"/>
              <a:gd name="connsiteX63" fmla="*/ 1628078 w 1672683"/>
              <a:gd name="connsiteY63" fmla="*/ 1126273 h 4917688"/>
              <a:gd name="connsiteX64" fmla="*/ 1605775 w 1672683"/>
              <a:gd name="connsiteY64" fmla="*/ 992458 h 4917688"/>
              <a:gd name="connsiteX65" fmla="*/ 1583473 w 1672683"/>
              <a:gd name="connsiteY65" fmla="*/ 925551 h 4917688"/>
              <a:gd name="connsiteX66" fmla="*/ 1572322 w 1672683"/>
              <a:gd name="connsiteY66" fmla="*/ 892097 h 4917688"/>
              <a:gd name="connsiteX67" fmla="*/ 1527717 w 1672683"/>
              <a:gd name="connsiteY67" fmla="*/ 769434 h 4917688"/>
              <a:gd name="connsiteX68" fmla="*/ 1505414 w 1672683"/>
              <a:gd name="connsiteY68" fmla="*/ 747131 h 4917688"/>
              <a:gd name="connsiteX69" fmla="*/ 1471961 w 1672683"/>
              <a:gd name="connsiteY69" fmla="*/ 691375 h 4917688"/>
              <a:gd name="connsiteX70" fmla="*/ 1460809 w 1672683"/>
              <a:gd name="connsiteY70" fmla="*/ 657922 h 4917688"/>
              <a:gd name="connsiteX71" fmla="*/ 1416204 w 1672683"/>
              <a:gd name="connsiteY71" fmla="*/ 613317 h 4917688"/>
              <a:gd name="connsiteX72" fmla="*/ 1405053 w 1672683"/>
              <a:gd name="connsiteY72" fmla="*/ 579863 h 4917688"/>
              <a:gd name="connsiteX73" fmla="*/ 1349297 w 1672683"/>
              <a:gd name="connsiteY73" fmla="*/ 524107 h 4917688"/>
              <a:gd name="connsiteX74" fmla="*/ 1315843 w 1672683"/>
              <a:gd name="connsiteY74" fmla="*/ 490653 h 4917688"/>
              <a:gd name="connsiteX75" fmla="*/ 1248936 w 1672683"/>
              <a:gd name="connsiteY75" fmla="*/ 412595 h 4917688"/>
              <a:gd name="connsiteX76" fmla="*/ 1204331 w 1672683"/>
              <a:gd name="connsiteY76" fmla="*/ 367990 h 4917688"/>
              <a:gd name="connsiteX77" fmla="*/ 1170878 w 1672683"/>
              <a:gd name="connsiteY77" fmla="*/ 345688 h 4917688"/>
              <a:gd name="connsiteX78" fmla="*/ 1148575 w 1672683"/>
              <a:gd name="connsiteY78" fmla="*/ 323385 h 4917688"/>
              <a:gd name="connsiteX79" fmla="*/ 1115122 w 1672683"/>
              <a:gd name="connsiteY79" fmla="*/ 301083 h 4917688"/>
              <a:gd name="connsiteX80" fmla="*/ 1092819 w 1672683"/>
              <a:gd name="connsiteY80" fmla="*/ 278780 h 4917688"/>
              <a:gd name="connsiteX81" fmla="*/ 1059365 w 1672683"/>
              <a:gd name="connsiteY81" fmla="*/ 267629 h 4917688"/>
              <a:gd name="connsiteX82" fmla="*/ 1037063 w 1672683"/>
              <a:gd name="connsiteY82" fmla="*/ 234175 h 4917688"/>
              <a:gd name="connsiteX83" fmla="*/ 936702 w 1672683"/>
              <a:gd name="connsiteY83" fmla="*/ 178419 h 4917688"/>
              <a:gd name="connsiteX84" fmla="*/ 892097 w 1672683"/>
              <a:gd name="connsiteY84" fmla="*/ 156117 h 4917688"/>
              <a:gd name="connsiteX85" fmla="*/ 825190 w 1672683"/>
              <a:gd name="connsiteY85" fmla="*/ 122663 h 4917688"/>
              <a:gd name="connsiteX86" fmla="*/ 724829 w 1672683"/>
              <a:gd name="connsiteY86" fmla="*/ 89209 h 4917688"/>
              <a:gd name="connsiteX87" fmla="*/ 691375 w 1672683"/>
              <a:gd name="connsiteY87" fmla="*/ 78058 h 4917688"/>
              <a:gd name="connsiteX88" fmla="*/ 646770 w 1672683"/>
              <a:gd name="connsiteY88" fmla="*/ 66907 h 4917688"/>
              <a:gd name="connsiteX89" fmla="*/ 591014 w 1672683"/>
              <a:gd name="connsiteY89" fmla="*/ 55756 h 4917688"/>
              <a:gd name="connsiteX90" fmla="*/ 524107 w 1672683"/>
              <a:gd name="connsiteY90" fmla="*/ 33453 h 4917688"/>
              <a:gd name="connsiteX91" fmla="*/ 490653 w 1672683"/>
              <a:gd name="connsiteY91" fmla="*/ 22302 h 4917688"/>
              <a:gd name="connsiteX92" fmla="*/ 457200 w 1672683"/>
              <a:gd name="connsiteY92" fmla="*/ 11151 h 4917688"/>
              <a:gd name="connsiteX93" fmla="*/ 423746 w 1672683"/>
              <a:gd name="connsiteY93" fmla="*/ 0 h 491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672683" h="4917688">
                <a:moveTo>
                  <a:pt x="0" y="4917688"/>
                </a:moveTo>
                <a:cubicBezTo>
                  <a:pt x="11151" y="4899102"/>
                  <a:pt x="24650" y="4881737"/>
                  <a:pt x="33453" y="4861931"/>
                </a:cubicBezTo>
                <a:cubicBezTo>
                  <a:pt x="66334" y="4787947"/>
                  <a:pt x="20609" y="4841322"/>
                  <a:pt x="66907" y="4795024"/>
                </a:cubicBezTo>
                <a:cubicBezTo>
                  <a:pt x="111862" y="4705112"/>
                  <a:pt x="66101" y="4784881"/>
                  <a:pt x="111512" y="4728117"/>
                </a:cubicBezTo>
                <a:cubicBezTo>
                  <a:pt x="119884" y="4717652"/>
                  <a:pt x="125092" y="4704839"/>
                  <a:pt x="133814" y="4694663"/>
                </a:cubicBezTo>
                <a:cubicBezTo>
                  <a:pt x="147498" y="4678698"/>
                  <a:pt x="178419" y="4650058"/>
                  <a:pt x="178419" y="4650058"/>
                </a:cubicBezTo>
                <a:cubicBezTo>
                  <a:pt x="199740" y="4586096"/>
                  <a:pt x="175136" y="4643284"/>
                  <a:pt x="211873" y="4594302"/>
                </a:cubicBezTo>
                <a:cubicBezTo>
                  <a:pt x="227956" y="4572859"/>
                  <a:pt x="240396" y="4548838"/>
                  <a:pt x="256478" y="4527395"/>
                </a:cubicBezTo>
                <a:cubicBezTo>
                  <a:pt x="267629" y="4512527"/>
                  <a:pt x="279129" y="4497913"/>
                  <a:pt x="289931" y="4482790"/>
                </a:cubicBezTo>
                <a:cubicBezTo>
                  <a:pt x="297721" y="4471884"/>
                  <a:pt x="303654" y="4459632"/>
                  <a:pt x="312234" y="4449336"/>
                </a:cubicBezTo>
                <a:cubicBezTo>
                  <a:pt x="322330" y="4437221"/>
                  <a:pt x="335591" y="4427998"/>
                  <a:pt x="345687" y="4415883"/>
                </a:cubicBezTo>
                <a:cubicBezTo>
                  <a:pt x="354267" y="4405587"/>
                  <a:pt x="360200" y="4393335"/>
                  <a:pt x="367990" y="4382429"/>
                </a:cubicBezTo>
                <a:cubicBezTo>
                  <a:pt x="378792" y="4367306"/>
                  <a:pt x="389545" y="4352102"/>
                  <a:pt x="401443" y="4337824"/>
                </a:cubicBezTo>
                <a:cubicBezTo>
                  <a:pt x="408174" y="4329747"/>
                  <a:pt x="417015" y="4323599"/>
                  <a:pt x="423746" y="4315522"/>
                </a:cubicBezTo>
                <a:cubicBezTo>
                  <a:pt x="505799" y="4217060"/>
                  <a:pt x="397631" y="4330488"/>
                  <a:pt x="512956" y="4215161"/>
                </a:cubicBezTo>
                <a:lnTo>
                  <a:pt x="557561" y="4170556"/>
                </a:lnTo>
                <a:cubicBezTo>
                  <a:pt x="568712" y="4163122"/>
                  <a:pt x="580928" y="4157078"/>
                  <a:pt x="591014" y="4148253"/>
                </a:cubicBezTo>
                <a:cubicBezTo>
                  <a:pt x="610794" y="4130945"/>
                  <a:pt x="628185" y="4111082"/>
                  <a:pt x="646770" y="4092497"/>
                </a:cubicBezTo>
                <a:cubicBezTo>
                  <a:pt x="654204" y="4085063"/>
                  <a:pt x="660325" y="4076027"/>
                  <a:pt x="669073" y="4070195"/>
                </a:cubicBezTo>
                <a:cubicBezTo>
                  <a:pt x="693908" y="4053638"/>
                  <a:pt x="706672" y="4048286"/>
                  <a:pt x="724829" y="4025590"/>
                </a:cubicBezTo>
                <a:cubicBezTo>
                  <a:pt x="733201" y="4015125"/>
                  <a:pt x="738759" y="4002601"/>
                  <a:pt x="747131" y="3992136"/>
                </a:cubicBezTo>
                <a:cubicBezTo>
                  <a:pt x="774793" y="3957558"/>
                  <a:pt x="768851" y="3982150"/>
                  <a:pt x="791736" y="3936380"/>
                </a:cubicBezTo>
                <a:cubicBezTo>
                  <a:pt x="837899" y="3844052"/>
                  <a:pt x="761278" y="3965340"/>
                  <a:pt x="825190" y="3869473"/>
                </a:cubicBezTo>
                <a:cubicBezTo>
                  <a:pt x="845634" y="3808139"/>
                  <a:pt x="824057" y="3863091"/>
                  <a:pt x="858643" y="3802566"/>
                </a:cubicBezTo>
                <a:cubicBezTo>
                  <a:pt x="866891" y="3788133"/>
                  <a:pt x="871725" y="3771793"/>
                  <a:pt x="880946" y="3757961"/>
                </a:cubicBezTo>
                <a:cubicBezTo>
                  <a:pt x="886778" y="3749213"/>
                  <a:pt x="897416" y="3744406"/>
                  <a:pt x="903248" y="3735658"/>
                </a:cubicBezTo>
                <a:cubicBezTo>
                  <a:pt x="912469" y="3721826"/>
                  <a:pt x="916998" y="3705307"/>
                  <a:pt x="925551" y="3691053"/>
                </a:cubicBezTo>
                <a:cubicBezTo>
                  <a:pt x="953005" y="3645296"/>
                  <a:pt x="973114" y="3620202"/>
                  <a:pt x="1003609" y="3579541"/>
                </a:cubicBezTo>
                <a:cubicBezTo>
                  <a:pt x="1035204" y="3484765"/>
                  <a:pt x="991139" y="3600328"/>
                  <a:pt x="1037063" y="3523785"/>
                </a:cubicBezTo>
                <a:cubicBezTo>
                  <a:pt x="1080486" y="3451411"/>
                  <a:pt x="1014011" y="3524532"/>
                  <a:pt x="1070517" y="3468029"/>
                </a:cubicBezTo>
                <a:cubicBezTo>
                  <a:pt x="1077951" y="3449444"/>
                  <a:pt x="1085791" y="3431016"/>
                  <a:pt x="1092819" y="3412273"/>
                </a:cubicBezTo>
                <a:cubicBezTo>
                  <a:pt x="1096946" y="3401267"/>
                  <a:pt x="1099340" y="3389623"/>
                  <a:pt x="1103970" y="3378819"/>
                </a:cubicBezTo>
                <a:cubicBezTo>
                  <a:pt x="1110518" y="3363540"/>
                  <a:pt x="1119522" y="3349405"/>
                  <a:pt x="1126273" y="3334214"/>
                </a:cubicBezTo>
                <a:cubicBezTo>
                  <a:pt x="1134403" y="3315922"/>
                  <a:pt x="1140445" y="3296750"/>
                  <a:pt x="1148575" y="3278458"/>
                </a:cubicBezTo>
                <a:cubicBezTo>
                  <a:pt x="1167438" y="3236017"/>
                  <a:pt x="1169263" y="3236276"/>
                  <a:pt x="1193180" y="3200400"/>
                </a:cubicBezTo>
                <a:cubicBezTo>
                  <a:pt x="1202832" y="3171442"/>
                  <a:pt x="1213297" y="3137865"/>
                  <a:pt x="1226634" y="3111190"/>
                </a:cubicBezTo>
                <a:cubicBezTo>
                  <a:pt x="1232628" y="3099203"/>
                  <a:pt x="1241502" y="3088887"/>
                  <a:pt x="1248936" y="3077736"/>
                </a:cubicBezTo>
                <a:cubicBezTo>
                  <a:pt x="1275658" y="2970844"/>
                  <a:pt x="1240398" y="3103350"/>
                  <a:pt x="1282390" y="2977375"/>
                </a:cubicBezTo>
                <a:cubicBezTo>
                  <a:pt x="1314488" y="2881082"/>
                  <a:pt x="1258495" y="2980564"/>
                  <a:pt x="1338146" y="2821258"/>
                </a:cubicBezTo>
                <a:cubicBezTo>
                  <a:pt x="1345580" y="2806390"/>
                  <a:pt x="1354611" y="2792218"/>
                  <a:pt x="1360448" y="2776653"/>
                </a:cubicBezTo>
                <a:cubicBezTo>
                  <a:pt x="1365829" y="2762303"/>
                  <a:pt x="1367390" y="2746785"/>
                  <a:pt x="1371600" y="2732049"/>
                </a:cubicBezTo>
                <a:cubicBezTo>
                  <a:pt x="1374829" y="2720747"/>
                  <a:pt x="1379522" y="2709897"/>
                  <a:pt x="1382751" y="2698595"/>
                </a:cubicBezTo>
                <a:cubicBezTo>
                  <a:pt x="1386961" y="2683859"/>
                  <a:pt x="1388521" y="2668340"/>
                  <a:pt x="1393902" y="2653990"/>
                </a:cubicBezTo>
                <a:cubicBezTo>
                  <a:pt x="1399739" y="2638425"/>
                  <a:pt x="1410367" y="2624950"/>
                  <a:pt x="1416204" y="2609385"/>
                </a:cubicBezTo>
                <a:cubicBezTo>
                  <a:pt x="1428325" y="2577062"/>
                  <a:pt x="1431497" y="2529419"/>
                  <a:pt x="1438507" y="2497873"/>
                </a:cubicBezTo>
                <a:cubicBezTo>
                  <a:pt x="1441057" y="2486398"/>
                  <a:pt x="1446429" y="2475721"/>
                  <a:pt x="1449658" y="2464419"/>
                </a:cubicBezTo>
                <a:cubicBezTo>
                  <a:pt x="1453868" y="2449683"/>
                  <a:pt x="1457484" y="2434775"/>
                  <a:pt x="1460809" y="2419814"/>
                </a:cubicBezTo>
                <a:cubicBezTo>
                  <a:pt x="1464921" y="2401312"/>
                  <a:pt x="1467364" y="2382446"/>
                  <a:pt x="1471961" y="2364058"/>
                </a:cubicBezTo>
                <a:cubicBezTo>
                  <a:pt x="1474812" y="2352655"/>
                  <a:pt x="1480261" y="2342008"/>
                  <a:pt x="1483112" y="2330605"/>
                </a:cubicBezTo>
                <a:cubicBezTo>
                  <a:pt x="1487709" y="2312218"/>
                  <a:pt x="1488817" y="2293003"/>
                  <a:pt x="1494263" y="2274849"/>
                </a:cubicBezTo>
                <a:cubicBezTo>
                  <a:pt x="1500015" y="2255676"/>
                  <a:pt x="1509131" y="2237678"/>
                  <a:pt x="1516565" y="2219092"/>
                </a:cubicBezTo>
                <a:cubicBezTo>
                  <a:pt x="1548160" y="1997944"/>
                  <a:pt x="1504095" y="2273137"/>
                  <a:pt x="1550019" y="2074127"/>
                </a:cubicBezTo>
                <a:cubicBezTo>
                  <a:pt x="1555929" y="2048516"/>
                  <a:pt x="1556468" y="2021928"/>
                  <a:pt x="1561170" y="1996068"/>
                </a:cubicBezTo>
                <a:cubicBezTo>
                  <a:pt x="1563912" y="1980989"/>
                  <a:pt x="1568997" y="1966424"/>
                  <a:pt x="1572322" y="1951463"/>
                </a:cubicBezTo>
                <a:cubicBezTo>
                  <a:pt x="1590266" y="1870717"/>
                  <a:pt x="1574696" y="1922038"/>
                  <a:pt x="1594624" y="1862253"/>
                </a:cubicBezTo>
                <a:cubicBezTo>
                  <a:pt x="1598341" y="1836234"/>
                  <a:pt x="1598859" y="1809552"/>
                  <a:pt x="1605775" y="1784195"/>
                </a:cubicBezTo>
                <a:cubicBezTo>
                  <a:pt x="1610149" y="1768157"/>
                  <a:pt x="1623301" y="1755512"/>
                  <a:pt x="1628078" y="1739590"/>
                </a:cubicBezTo>
                <a:cubicBezTo>
                  <a:pt x="1634575" y="1717934"/>
                  <a:pt x="1633745" y="1694618"/>
                  <a:pt x="1639229" y="1672683"/>
                </a:cubicBezTo>
                <a:cubicBezTo>
                  <a:pt x="1644931" y="1649876"/>
                  <a:pt x="1656920" y="1628827"/>
                  <a:pt x="1661531" y="1605775"/>
                </a:cubicBezTo>
                <a:lnTo>
                  <a:pt x="1672683" y="1550019"/>
                </a:lnTo>
                <a:cubicBezTo>
                  <a:pt x="1668966" y="1445941"/>
                  <a:pt x="1668236" y="1341713"/>
                  <a:pt x="1661531" y="1237785"/>
                </a:cubicBezTo>
                <a:cubicBezTo>
                  <a:pt x="1660774" y="1226055"/>
                  <a:pt x="1653609" y="1215633"/>
                  <a:pt x="1650380" y="1204331"/>
                </a:cubicBezTo>
                <a:cubicBezTo>
                  <a:pt x="1646170" y="1189595"/>
                  <a:pt x="1643439" y="1174463"/>
                  <a:pt x="1639229" y="1159727"/>
                </a:cubicBezTo>
                <a:cubicBezTo>
                  <a:pt x="1636000" y="1148425"/>
                  <a:pt x="1630929" y="1137677"/>
                  <a:pt x="1628078" y="1126273"/>
                </a:cubicBezTo>
                <a:cubicBezTo>
                  <a:pt x="1580902" y="937572"/>
                  <a:pt x="1662414" y="1237901"/>
                  <a:pt x="1605775" y="992458"/>
                </a:cubicBezTo>
                <a:cubicBezTo>
                  <a:pt x="1600489" y="969551"/>
                  <a:pt x="1590907" y="947853"/>
                  <a:pt x="1583473" y="925551"/>
                </a:cubicBezTo>
                <a:cubicBezTo>
                  <a:pt x="1579756" y="914400"/>
                  <a:pt x="1575173" y="903500"/>
                  <a:pt x="1572322" y="892097"/>
                </a:cubicBezTo>
                <a:cubicBezTo>
                  <a:pt x="1561759" y="849848"/>
                  <a:pt x="1552381" y="806430"/>
                  <a:pt x="1527717" y="769434"/>
                </a:cubicBezTo>
                <a:cubicBezTo>
                  <a:pt x="1521885" y="760686"/>
                  <a:pt x="1512848" y="754565"/>
                  <a:pt x="1505414" y="747131"/>
                </a:cubicBezTo>
                <a:cubicBezTo>
                  <a:pt x="1473827" y="652371"/>
                  <a:pt x="1517879" y="767904"/>
                  <a:pt x="1471961" y="691375"/>
                </a:cubicBezTo>
                <a:cubicBezTo>
                  <a:pt x="1465913" y="681296"/>
                  <a:pt x="1467641" y="667487"/>
                  <a:pt x="1460809" y="657922"/>
                </a:cubicBezTo>
                <a:cubicBezTo>
                  <a:pt x="1448587" y="640812"/>
                  <a:pt x="1416204" y="613317"/>
                  <a:pt x="1416204" y="613317"/>
                </a:cubicBezTo>
                <a:cubicBezTo>
                  <a:pt x="1412487" y="602166"/>
                  <a:pt x="1412106" y="589267"/>
                  <a:pt x="1405053" y="579863"/>
                </a:cubicBezTo>
                <a:cubicBezTo>
                  <a:pt x="1389283" y="558836"/>
                  <a:pt x="1367882" y="542692"/>
                  <a:pt x="1349297" y="524107"/>
                </a:cubicBezTo>
                <a:cubicBezTo>
                  <a:pt x="1338146" y="512956"/>
                  <a:pt x="1324591" y="503775"/>
                  <a:pt x="1315843" y="490653"/>
                </a:cubicBezTo>
                <a:cubicBezTo>
                  <a:pt x="1281876" y="439703"/>
                  <a:pt x="1303019" y="466679"/>
                  <a:pt x="1248936" y="412595"/>
                </a:cubicBezTo>
                <a:lnTo>
                  <a:pt x="1204331" y="367990"/>
                </a:lnTo>
                <a:cubicBezTo>
                  <a:pt x="1193180" y="360556"/>
                  <a:pt x="1181343" y="354060"/>
                  <a:pt x="1170878" y="345688"/>
                </a:cubicBezTo>
                <a:cubicBezTo>
                  <a:pt x="1162668" y="339120"/>
                  <a:pt x="1156785" y="329953"/>
                  <a:pt x="1148575" y="323385"/>
                </a:cubicBezTo>
                <a:cubicBezTo>
                  <a:pt x="1138110" y="315013"/>
                  <a:pt x="1125587" y="309455"/>
                  <a:pt x="1115122" y="301083"/>
                </a:cubicBezTo>
                <a:cubicBezTo>
                  <a:pt x="1106912" y="294515"/>
                  <a:pt x="1101834" y="284189"/>
                  <a:pt x="1092819" y="278780"/>
                </a:cubicBezTo>
                <a:cubicBezTo>
                  <a:pt x="1082740" y="272732"/>
                  <a:pt x="1070516" y="271346"/>
                  <a:pt x="1059365" y="267629"/>
                </a:cubicBezTo>
                <a:cubicBezTo>
                  <a:pt x="1051931" y="256478"/>
                  <a:pt x="1047149" y="243000"/>
                  <a:pt x="1037063" y="234175"/>
                </a:cubicBezTo>
                <a:cubicBezTo>
                  <a:pt x="967520" y="173324"/>
                  <a:pt x="992452" y="202311"/>
                  <a:pt x="936702" y="178419"/>
                </a:cubicBezTo>
                <a:cubicBezTo>
                  <a:pt x="921423" y="171871"/>
                  <a:pt x="906965" y="163551"/>
                  <a:pt x="892097" y="156117"/>
                </a:cubicBezTo>
                <a:cubicBezTo>
                  <a:pt x="856273" y="120291"/>
                  <a:pt x="883909" y="140278"/>
                  <a:pt x="825190" y="122663"/>
                </a:cubicBezTo>
                <a:cubicBezTo>
                  <a:pt x="825117" y="122641"/>
                  <a:pt x="741592" y="94797"/>
                  <a:pt x="724829" y="89209"/>
                </a:cubicBezTo>
                <a:cubicBezTo>
                  <a:pt x="713678" y="85492"/>
                  <a:pt x="702779" y="80909"/>
                  <a:pt x="691375" y="78058"/>
                </a:cubicBezTo>
                <a:cubicBezTo>
                  <a:pt x="676507" y="74341"/>
                  <a:pt x="661731" y="70232"/>
                  <a:pt x="646770" y="66907"/>
                </a:cubicBezTo>
                <a:cubicBezTo>
                  <a:pt x="628268" y="62796"/>
                  <a:pt x="609300" y="60743"/>
                  <a:pt x="591014" y="55756"/>
                </a:cubicBezTo>
                <a:cubicBezTo>
                  <a:pt x="568334" y="49570"/>
                  <a:pt x="546409" y="40887"/>
                  <a:pt x="524107" y="33453"/>
                </a:cubicBezTo>
                <a:lnTo>
                  <a:pt x="490653" y="22302"/>
                </a:lnTo>
                <a:lnTo>
                  <a:pt x="457200" y="11151"/>
                </a:lnTo>
                <a:lnTo>
                  <a:pt x="423746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2" name="Прямая со стрелкой 11"/>
          <p:cNvCxnSpPr>
            <a:stCxn id="10" idx="92"/>
          </p:cNvCxnSpPr>
          <p:nvPr/>
        </p:nvCxnSpPr>
        <p:spPr>
          <a:xfrm flipH="1" flipV="1">
            <a:off x="1661532" y="189571"/>
            <a:ext cx="44605" cy="11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олилиния 12"/>
          <p:cNvSpPr/>
          <p:nvPr/>
        </p:nvSpPr>
        <p:spPr>
          <a:xfrm>
            <a:off x="1527717" y="724829"/>
            <a:ext cx="2553629" cy="5597912"/>
          </a:xfrm>
          <a:custGeom>
            <a:avLst/>
            <a:gdLst>
              <a:gd name="connsiteX0" fmla="*/ 0 w 2553629"/>
              <a:gd name="connsiteY0" fmla="*/ 5597912 h 5597912"/>
              <a:gd name="connsiteX1" fmla="*/ 133815 w 2553629"/>
              <a:gd name="connsiteY1" fmla="*/ 5575610 h 5597912"/>
              <a:gd name="connsiteX2" fmla="*/ 178420 w 2553629"/>
              <a:gd name="connsiteY2" fmla="*/ 5553308 h 5597912"/>
              <a:gd name="connsiteX3" fmla="*/ 211873 w 2553629"/>
              <a:gd name="connsiteY3" fmla="*/ 5531005 h 5597912"/>
              <a:gd name="connsiteX4" fmla="*/ 267629 w 2553629"/>
              <a:gd name="connsiteY4" fmla="*/ 5519854 h 5597912"/>
              <a:gd name="connsiteX5" fmla="*/ 312234 w 2553629"/>
              <a:gd name="connsiteY5" fmla="*/ 5508703 h 5597912"/>
              <a:gd name="connsiteX6" fmla="*/ 334537 w 2553629"/>
              <a:gd name="connsiteY6" fmla="*/ 5486400 h 5597912"/>
              <a:gd name="connsiteX7" fmla="*/ 412595 w 2553629"/>
              <a:gd name="connsiteY7" fmla="*/ 5441795 h 5597912"/>
              <a:gd name="connsiteX8" fmla="*/ 457200 w 2553629"/>
              <a:gd name="connsiteY8" fmla="*/ 5430644 h 5597912"/>
              <a:gd name="connsiteX9" fmla="*/ 490654 w 2553629"/>
              <a:gd name="connsiteY9" fmla="*/ 5408342 h 5597912"/>
              <a:gd name="connsiteX10" fmla="*/ 512956 w 2553629"/>
              <a:gd name="connsiteY10" fmla="*/ 5386039 h 5597912"/>
              <a:gd name="connsiteX11" fmla="*/ 546410 w 2553629"/>
              <a:gd name="connsiteY11" fmla="*/ 5374888 h 5597912"/>
              <a:gd name="connsiteX12" fmla="*/ 579863 w 2553629"/>
              <a:gd name="connsiteY12" fmla="*/ 5352586 h 5597912"/>
              <a:gd name="connsiteX13" fmla="*/ 646771 w 2553629"/>
              <a:gd name="connsiteY13" fmla="*/ 5330283 h 5597912"/>
              <a:gd name="connsiteX14" fmla="*/ 713678 w 2553629"/>
              <a:gd name="connsiteY14" fmla="*/ 5285678 h 5597912"/>
              <a:gd name="connsiteX15" fmla="*/ 769434 w 2553629"/>
              <a:gd name="connsiteY15" fmla="*/ 5241073 h 5597912"/>
              <a:gd name="connsiteX16" fmla="*/ 814039 w 2553629"/>
              <a:gd name="connsiteY16" fmla="*/ 5229922 h 5597912"/>
              <a:gd name="connsiteX17" fmla="*/ 847493 w 2553629"/>
              <a:gd name="connsiteY17" fmla="*/ 5218771 h 5597912"/>
              <a:gd name="connsiteX18" fmla="*/ 880946 w 2553629"/>
              <a:gd name="connsiteY18" fmla="*/ 5196469 h 5597912"/>
              <a:gd name="connsiteX19" fmla="*/ 914400 w 2553629"/>
              <a:gd name="connsiteY19" fmla="*/ 5185317 h 5597912"/>
              <a:gd name="connsiteX20" fmla="*/ 936703 w 2553629"/>
              <a:gd name="connsiteY20" fmla="*/ 5163015 h 5597912"/>
              <a:gd name="connsiteX21" fmla="*/ 970156 w 2553629"/>
              <a:gd name="connsiteY21" fmla="*/ 5140712 h 5597912"/>
              <a:gd name="connsiteX22" fmla="*/ 992459 w 2553629"/>
              <a:gd name="connsiteY22" fmla="*/ 5118410 h 5597912"/>
              <a:gd name="connsiteX23" fmla="*/ 1025912 w 2553629"/>
              <a:gd name="connsiteY23" fmla="*/ 5096108 h 5597912"/>
              <a:gd name="connsiteX24" fmla="*/ 1070517 w 2553629"/>
              <a:gd name="connsiteY24" fmla="*/ 5040351 h 5597912"/>
              <a:gd name="connsiteX25" fmla="*/ 1103971 w 2553629"/>
              <a:gd name="connsiteY25" fmla="*/ 5018049 h 5597912"/>
              <a:gd name="connsiteX26" fmla="*/ 1159727 w 2553629"/>
              <a:gd name="connsiteY26" fmla="*/ 4962293 h 5597912"/>
              <a:gd name="connsiteX27" fmla="*/ 1193181 w 2553629"/>
              <a:gd name="connsiteY27" fmla="*/ 4928839 h 5597912"/>
              <a:gd name="connsiteX28" fmla="*/ 1226634 w 2553629"/>
              <a:gd name="connsiteY28" fmla="*/ 4895386 h 5597912"/>
              <a:gd name="connsiteX29" fmla="*/ 1260088 w 2553629"/>
              <a:gd name="connsiteY29" fmla="*/ 4873083 h 5597912"/>
              <a:gd name="connsiteX30" fmla="*/ 1304693 w 2553629"/>
              <a:gd name="connsiteY30" fmla="*/ 4817327 h 5597912"/>
              <a:gd name="connsiteX31" fmla="*/ 1326995 w 2553629"/>
              <a:gd name="connsiteY31" fmla="*/ 4783873 h 5597912"/>
              <a:gd name="connsiteX32" fmla="*/ 1349298 w 2553629"/>
              <a:gd name="connsiteY32" fmla="*/ 4761571 h 5597912"/>
              <a:gd name="connsiteX33" fmla="*/ 1371600 w 2553629"/>
              <a:gd name="connsiteY33" fmla="*/ 4728117 h 5597912"/>
              <a:gd name="connsiteX34" fmla="*/ 1416205 w 2553629"/>
              <a:gd name="connsiteY34" fmla="*/ 4683512 h 5597912"/>
              <a:gd name="connsiteX35" fmla="*/ 1460810 w 2553629"/>
              <a:gd name="connsiteY35" fmla="*/ 4616605 h 5597912"/>
              <a:gd name="connsiteX36" fmla="*/ 1516566 w 2553629"/>
              <a:gd name="connsiteY36" fmla="*/ 4549698 h 5597912"/>
              <a:gd name="connsiteX37" fmla="*/ 1538868 w 2553629"/>
              <a:gd name="connsiteY37" fmla="*/ 4527395 h 5597912"/>
              <a:gd name="connsiteX38" fmla="*/ 1583473 w 2553629"/>
              <a:gd name="connsiteY38" fmla="*/ 4438186 h 5597912"/>
              <a:gd name="connsiteX39" fmla="*/ 1605776 w 2553629"/>
              <a:gd name="connsiteY39" fmla="*/ 4404732 h 5597912"/>
              <a:gd name="connsiteX40" fmla="*/ 1628078 w 2553629"/>
              <a:gd name="connsiteY40" fmla="*/ 4337825 h 5597912"/>
              <a:gd name="connsiteX41" fmla="*/ 1672683 w 2553629"/>
              <a:gd name="connsiteY41" fmla="*/ 4270917 h 5597912"/>
              <a:gd name="connsiteX42" fmla="*/ 1717288 w 2553629"/>
              <a:gd name="connsiteY42" fmla="*/ 4159405 h 5597912"/>
              <a:gd name="connsiteX43" fmla="*/ 1750742 w 2553629"/>
              <a:gd name="connsiteY43" fmla="*/ 4125951 h 5597912"/>
              <a:gd name="connsiteX44" fmla="*/ 1806498 w 2553629"/>
              <a:gd name="connsiteY44" fmla="*/ 4059044 h 5597912"/>
              <a:gd name="connsiteX45" fmla="*/ 1839951 w 2553629"/>
              <a:gd name="connsiteY45" fmla="*/ 4003288 h 5597912"/>
              <a:gd name="connsiteX46" fmla="*/ 1851103 w 2553629"/>
              <a:gd name="connsiteY46" fmla="*/ 3969834 h 5597912"/>
              <a:gd name="connsiteX47" fmla="*/ 1895707 w 2553629"/>
              <a:gd name="connsiteY47" fmla="*/ 3891776 h 5597912"/>
              <a:gd name="connsiteX48" fmla="*/ 1929161 w 2553629"/>
              <a:gd name="connsiteY48" fmla="*/ 3813717 h 5597912"/>
              <a:gd name="connsiteX49" fmla="*/ 1940312 w 2553629"/>
              <a:gd name="connsiteY49" fmla="*/ 3780264 h 5597912"/>
              <a:gd name="connsiteX50" fmla="*/ 1962615 w 2553629"/>
              <a:gd name="connsiteY50" fmla="*/ 3735659 h 5597912"/>
              <a:gd name="connsiteX51" fmla="*/ 1973766 w 2553629"/>
              <a:gd name="connsiteY51" fmla="*/ 3691054 h 5597912"/>
              <a:gd name="connsiteX52" fmla="*/ 2040673 w 2553629"/>
              <a:gd name="connsiteY52" fmla="*/ 3568391 h 5597912"/>
              <a:gd name="connsiteX53" fmla="*/ 2074127 w 2553629"/>
              <a:gd name="connsiteY53" fmla="*/ 3501483 h 5597912"/>
              <a:gd name="connsiteX54" fmla="*/ 2085278 w 2553629"/>
              <a:gd name="connsiteY54" fmla="*/ 3468030 h 5597912"/>
              <a:gd name="connsiteX55" fmla="*/ 2129883 w 2553629"/>
              <a:gd name="connsiteY55" fmla="*/ 3401122 h 5597912"/>
              <a:gd name="connsiteX56" fmla="*/ 2174488 w 2553629"/>
              <a:gd name="connsiteY56" fmla="*/ 3300761 h 5597912"/>
              <a:gd name="connsiteX57" fmla="*/ 2219093 w 2553629"/>
              <a:gd name="connsiteY57" fmla="*/ 3200400 h 5597912"/>
              <a:gd name="connsiteX58" fmla="*/ 2241395 w 2553629"/>
              <a:gd name="connsiteY58" fmla="*/ 3133493 h 5597912"/>
              <a:gd name="connsiteX59" fmla="*/ 2252546 w 2553629"/>
              <a:gd name="connsiteY59" fmla="*/ 3100039 h 5597912"/>
              <a:gd name="connsiteX60" fmla="*/ 2241395 w 2553629"/>
              <a:gd name="connsiteY60" fmla="*/ 2631688 h 5597912"/>
              <a:gd name="connsiteX61" fmla="*/ 2230244 w 2553629"/>
              <a:gd name="connsiteY61" fmla="*/ 2564781 h 5597912"/>
              <a:gd name="connsiteX62" fmla="*/ 2207942 w 2553629"/>
              <a:gd name="connsiteY62" fmla="*/ 2341756 h 5597912"/>
              <a:gd name="connsiteX63" fmla="*/ 2196790 w 2553629"/>
              <a:gd name="connsiteY63" fmla="*/ 2263698 h 5597912"/>
              <a:gd name="connsiteX64" fmla="*/ 2219093 w 2553629"/>
              <a:gd name="connsiteY64" fmla="*/ 1984917 h 5597912"/>
              <a:gd name="connsiteX65" fmla="*/ 2241395 w 2553629"/>
              <a:gd name="connsiteY65" fmla="*/ 1906859 h 5597912"/>
              <a:gd name="connsiteX66" fmla="*/ 2252546 w 2553629"/>
              <a:gd name="connsiteY66" fmla="*/ 1851103 h 5597912"/>
              <a:gd name="connsiteX67" fmla="*/ 2274849 w 2553629"/>
              <a:gd name="connsiteY67" fmla="*/ 1773044 h 5597912"/>
              <a:gd name="connsiteX68" fmla="*/ 2286000 w 2553629"/>
              <a:gd name="connsiteY68" fmla="*/ 1694986 h 5597912"/>
              <a:gd name="connsiteX69" fmla="*/ 2308303 w 2553629"/>
              <a:gd name="connsiteY69" fmla="*/ 1628078 h 5597912"/>
              <a:gd name="connsiteX70" fmla="*/ 2319454 w 2553629"/>
              <a:gd name="connsiteY70" fmla="*/ 1572322 h 5597912"/>
              <a:gd name="connsiteX71" fmla="*/ 2330605 w 2553629"/>
              <a:gd name="connsiteY71" fmla="*/ 1538869 h 5597912"/>
              <a:gd name="connsiteX72" fmla="*/ 2352907 w 2553629"/>
              <a:gd name="connsiteY72" fmla="*/ 1449659 h 5597912"/>
              <a:gd name="connsiteX73" fmla="*/ 2375210 w 2553629"/>
              <a:gd name="connsiteY73" fmla="*/ 1360449 h 5597912"/>
              <a:gd name="connsiteX74" fmla="*/ 2397512 w 2553629"/>
              <a:gd name="connsiteY74" fmla="*/ 1260088 h 5597912"/>
              <a:gd name="connsiteX75" fmla="*/ 2419815 w 2553629"/>
              <a:gd name="connsiteY75" fmla="*/ 1215483 h 5597912"/>
              <a:gd name="connsiteX76" fmla="*/ 2453268 w 2553629"/>
              <a:gd name="connsiteY76" fmla="*/ 1126273 h 5597912"/>
              <a:gd name="connsiteX77" fmla="*/ 2464420 w 2553629"/>
              <a:gd name="connsiteY77" fmla="*/ 1070517 h 5597912"/>
              <a:gd name="connsiteX78" fmla="*/ 2486722 w 2553629"/>
              <a:gd name="connsiteY78" fmla="*/ 947854 h 5597912"/>
              <a:gd name="connsiteX79" fmla="*/ 2509024 w 2553629"/>
              <a:gd name="connsiteY79" fmla="*/ 858644 h 5597912"/>
              <a:gd name="connsiteX80" fmla="*/ 2531327 w 2553629"/>
              <a:gd name="connsiteY80" fmla="*/ 724830 h 5597912"/>
              <a:gd name="connsiteX81" fmla="*/ 2542478 w 2553629"/>
              <a:gd name="connsiteY81" fmla="*/ 669073 h 5597912"/>
              <a:gd name="connsiteX82" fmla="*/ 2553629 w 2553629"/>
              <a:gd name="connsiteY82" fmla="*/ 591015 h 5597912"/>
              <a:gd name="connsiteX83" fmla="*/ 2542478 w 2553629"/>
              <a:gd name="connsiteY83" fmla="*/ 501805 h 5597912"/>
              <a:gd name="connsiteX84" fmla="*/ 2497873 w 2553629"/>
              <a:gd name="connsiteY84" fmla="*/ 345688 h 5597912"/>
              <a:gd name="connsiteX85" fmla="*/ 2464420 w 2553629"/>
              <a:gd name="connsiteY85" fmla="*/ 245327 h 5597912"/>
              <a:gd name="connsiteX86" fmla="*/ 2453268 w 2553629"/>
              <a:gd name="connsiteY86" fmla="*/ 211873 h 5597912"/>
              <a:gd name="connsiteX87" fmla="*/ 2464420 w 2553629"/>
              <a:gd name="connsiteY87" fmla="*/ 0 h 559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2553629" h="5597912">
                <a:moveTo>
                  <a:pt x="0" y="5597912"/>
                </a:moveTo>
                <a:cubicBezTo>
                  <a:pt x="32383" y="5593864"/>
                  <a:pt x="96976" y="5589424"/>
                  <a:pt x="133815" y="5575610"/>
                </a:cubicBezTo>
                <a:cubicBezTo>
                  <a:pt x="149380" y="5569773"/>
                  <a:pt x="163987" y="5561555"/>
                  <a:pt x="178420" y="5553308"/>
                </a:cubicBezTo>
                <a:cubicBezTo>
                  <a:pt x="190056" y="5546659"/>
                  <a:pt x="199324" y="5535711"/>
                  <a:pt x="211873" y="5531005"/>
                </a:cubicBezTo>
                <a:cubicBezTo>
                  <a:pt x="229620" y="5524350"/>
                  <a:pt x="249127" y="5523965"/>
                  <a:pt x="267629" y="5519854"/>
                </a:cubicBezTo>
                <a:cubicBezTo>
                  <a:pt x="282590" y="5516529"/>
                  <a:pt x="297366" y="5512420"/>
                  <a:pt x="312234" y="5508703"/>
                </a:cubicBezTo>
                <a:cubicBezTo>
                  <a:pt x="319668" y="5501269"/>
                  <a:pt x="326327" y="5492968"/>
                  <a:pt x="334537" y="5486400"/>
                </a:cubicBezTo>
                <a:cubicBezTo>
                  <a:pt x="353567" y="5471176"/>
                  <a:pt x="391050" y="5449875"/>
                  <a:pt x="412595" y="5441795"/>
                </a:cubicBezTo>
                <a:cubicBezTo>
                  <a:pt x="426945" y="5436414"/>
                  <a:pt x="442332" y="5434361"/>
                  <a:pt x="457200" y="5430644"/>
                </a:cubicBezTo>
                <a:cubicBezTo>
                  <a:pt x="468351" y="5423210"/>
                  <a:pt x="480189" y="5416714"/>
                  <a:pt x="490654" y="5408342"/>
                </a:cubicBezTo>
                <a:cubicBezTo>
                  <a:pt x="498864" y="5401774"/>
                  <a:pt x="503941" y="5391448"/>
                  <a:pt x="512956" y="5386039"/>
                </a:cubicBezTo>
                <a:cubicBezTo>
                  <a:pt x="523035" y="5379991"/>
                  <a:pt x="535259" y="5378605"/>
                  <a:pt x="546410" y="5374888"/>
                </a:cubicBezTo>
                <a:cubicBezTo>
                  <a:pt x="557561" y="5367454"/>
                  <a:pt x="567616" y="5358029"/>
                  <a:pt x="579863" y="5352586"/>
                </a:cubicBezTo>
                <a:cubicBezTo>
                  <a:pt x="601346" y="5343038"/>
                  <a:pt x="646771" y="5330283"/>
                  <a:pt x="646771" y="5330283"/>
                </a:cubicBezTo>
                <a:cubicBezTo>
                  <a:pt x="669073" y="5315415"/>
                  <a:pt x="694724" y="5304631"/>
                  <a:pt x="713678" y="5285678"/>
                </a:cubicBezTo>
                <a:cubicBezTo>
                  <a:pt x="731661" y="5267695"/>
                  <a:pt x="744820" y="5251622"/>
                  <a:pt x="769434" y="5241073"/>
                </a:cubicBezTo>
                <a:cubicBezTo>
                  <a:pt x="783521" y="5235036"/>
                  <a:pt x="799303" y="5234132"/>
                  <a:pt x="814039" y="5229922"/>
                </a:cubicBezTo>
                <a:cubicBezTo>
                  <a:pt x="825341" y="5226693"/>
                  <a:pt x="836342" y="5222488"/>
                  <a:pt x="847493" y="5218771"/>
                </a:cubicBezTo>
                <a:cubicBezTo>
                  <a:pt x="858644" y="5211337"/>
                  <a:pt x="868959" y="5202463"/>
                  <a:pt x="880946" y="5196469"/>
                </a:cubicBezTo>
                <a:cubicBezTo>
                  <a:pt x="891460" y="5191212"/>
                  <a:pt x="904320" y="5191365"/>
                  <a:pt x="914400" y="5185317"/>
                </a:cubicBezTo>
                <a:cubicBezTo>
                  <a:pt x="923415" y="5179908"/>
                  <a:pt x="928493" y="5169583"/>
                  <a:pt x="936703" y="5163015"/>
                </a:cubicBezTo>
                <a:cubicBezTo>
                  <a:pt x="947168" y="5154643"/>
                  <a:pt x="959691" y="5149084"/>
                  <a:pt x="970156" y="5140712"/>
                </a:cubicBezTo>
                <a:cubicBezTo>
                  <a:pt x="978366" y="5134144"/>
                  <a:pt x="984249" y="5124978"/>
                  <a:pt x="992459" y="5118410"/>
                </a:cubicBezTo>
                <a:cubicBezTo>
                  <a:pt x="1002924" y="5110038"/>
                  <a:pt x="1015447" y="5104480"/>
                  <a:pt x="1025912" y="5096108"/>
                </a:cubicBezTo>
                <a:cubicBezTo>
                  <a:pt x="1081094" y="5051962"/>
                  <a:pt x="1012551" y="5098317"/>
                  <a:pt x="1070517" y="5040351"/>
                </a:cubicBezTo>
                <a:cubicBezTo>
                  <a:pt x="1079994" y="5030874"/>
                  <a:pt x="1093885" y="5026874"/>
                  <a:pt x="1103971" y="5018049"/>
                </a:cubicBezTo>
                <a:cubicBezTo>
                  <a:pt x="1123752" y="5000741"/>
                  <a:pt x="1141142" y="4980878"/>
                  <a:pt x="1159727" y="4962293"/>
                </a:cubicBezTo>
                <a:lnTo>
                  <a:pt x="1193181" y="4928839"/>
                </a:lnTo>
                <a:cubicBezTo>
                  <a:pt x="1204332" y="4917688"/>
                  <a:pt x="1213513" y="4904134"/>
                  <a:pt x="1226634" y="4895386"/>
                </a:cubicBezTo>
                <a:lnTo>
                  <a:pt x="1260088" y="4873083"/>
                </a:lnTo>
                <a:cubicBezTo>
                  <a:pt x="1328737" y="4770110"/>
                  <a:pt x="1241130" y="4896782"/>
                  <a:pt x="1304693" y="4817327"/>
                </a:cubicBezTo>
                <a:cubicBezTo>
                  <a:pt x="1313065" y="4806862"/>
                  <a:pt x="1318623" y="4794338"/>
                  <a:pt x="1326995" y="4783873"/>
                </a:cubicBezTo>
                <a:cubicBezTo>
                  <a:pt x="1333563" y="4775663"/>
                  <a:pt x="1342730" y="4769781"/>
                  <a:pt x="1349298" y="4761571"/>
                </a:cubicBezTo>
                <a:cubicBezTo>
                  <a:pt x="1357670" y="4751106"/>
                  <a:pt x="1362878" y="4738293"/>
                  <a:pt x="1371600" y="4728117"/>
                </a:cubicBezTo>
                <a:cubicBezTo>
                  <a:pt x="1385284" y="4712152"/>
                  <a:pt x="1404541" y="4701007"/>
                  <a:pt x="1416205" y="4683512"/>
                </a:cubicBezTo>
                <a:cubicBezTo>
                  <a:pt x="1431073" y="4661210"/>
                  <a:pt x="1441857" y="4635559"/>
                  <a:pt x="1460810" y="4616605"/>
                </a:cubicBezTo>
                <a:cubicBezTo>
                  <a:pt x="1540273" y="4537139"/>
                  <a:pt x="1454467" y="4627321"/>
                  <a:pt x="1516566" y="4549698"/>
                </a:cubicBezTo>
                <a:cubicBezTo>
                  <a:pt x="1523134" y="4541488"/>
                  <a:pt x="1533459" y="4536410"/>
                  <a:pt x="1538868" y="4527395"/>
                </a:cubicBezTo>
                <a:cubicBezTo>
                  <a:pt x="1555973" y="4498887"/>
                  <a:pt x="1565031" y="4465848"/>
                  <a:pt x="1583473" y="4438186"/>
                </a:cubicBezTo>
                <a:lnTo>
                  <a:pt x="1605776" y="4404732"/>
                </a:lnTo>
                <a:cubicBezTo>
                  <a:pt x="1613210" y="4382430"/>
                  <a:pt x="1615038" y="4357385"/>
                  <a:pt x="1628078" y="4337825"/>
                </a:cubicBezTo>
                <a:cubicBezTo>
                  <a:pt x="1642946" y="4315522"/>
                  <a:pt x="1664207" y="4296346"/>
                  <a:pt x="1672683" y="4270917"/>
                </a:cubicBezTo>
                <a:cubicBezTo>
                  <a:pt x="1682840" y="4240446"/>
                  <a:pt x="1696777" y="4188121"/>
                  <a:pt x="1717288" y="4159405"/>
                </a:cubicBezTo>
                <a:cubicBezTo>
                  <a:pt x="1726454" y="4146572"/>
                  <a:pt x="1740479" y="4137925"/>
                  <a:pt x="1750742" y="4125951"/>
                </a:cubicBezTo>
                <a:cubicBezTo>
                  <a:pt x="1830266" y="4033174"/>
                  <a:pt x="1748559" y="4116983"/>
                  <a:pt x="1806498" y="4059044"/>
                </a:cubicBezTo>
                <a:cubicBezTo>
                  <a:pt x="1838086" y="3964280"/>
                  <a:pt x="1794032" y="4079821"/>
                  <a:pt x="1839951" y="4003288"/>
                </a:cubicBezTo>
                <a:cubicBezTo>
                  <a:pt x="1845999" y="3993208"/>
                  <a:pt x="1846473" y="3980638"/>
                  <a:pt x="1851103" y="3969834"/>
                </a:cubicBezTo>
                <a:cubicBezTo>
                  <a:pt x="1868081" y="3930220"/>
                  <a:pt x="1873310" y="3925373"/>
                  <a:pt x="1895707" y="3891776"/>
                </a:cubicBezTo>
                <a:cubicBezTo>
                  <a:pt x="1918917" y="3798942"/>
                  <a:pt x="1890656" y="3890728"/>
                  <a:pt x="1929161" y="3813717"/>
                </a:cubicBezTo>
                <a:cubicBezTo>
                  <a:pt x="1934418" y="3803204"/>
                  <a:pt x="1935682" y="3791068"/>
                  <a:pt x="1940312" y="3780264"/>
                </a:cubicBezTo>
                <a:cubicBezTo>
                  <a:pt x="1946860" y="3764985"/>
                  <a:pt x="1955181" y="3750527"/>
                  <a:pt x="1962615" y="3735659"/>
                </a:cubicBezTo>
                <a:cubicBezTo>
                  <a:pt x="1966332" y="3720791"/>
                  <a:pt x="1967871" y="3705201"/>
                  <a:pt x="1973766" y="3691054"/>
                </a:cubicBezTo>
                <a:cubicBezTo>
                  <a:pt x="2001876" y="3623590"/>
                  <a:pt x="2008994" y="3615909"/>
                  <a:pt x="2040673" y="3568391"/>
                </a:cubicBezTo>
                <a:cubicBezTo>
                  <a:pt x="2068700" y="3484307"/>
                  <a:pt x="2030894" y="3587948"/>
                  <a:pt x="2074127" y="3501483"/>
                </a:cubicBezTo>
                <a:cubicBezTo>
                  <a:pt x="2079384" y="3490970"/>
                  <a:pt x="2079570" y="3478305"/>
                  <a:pt x="2085278" y="3468030"/>
                </a:cubicBezTo>
                <a:cubicBezTo>
                  <a:pt x="2098295" y="3444599"/>
                  <a:pt x="2121407" y="3426551"/>
                  <a:pt x="2129883" y="3401122"/>
                </a:cubicBezTo>
                <a:cubicBezTo>
                  <a:pt x="2156423" y="3321500"/>
                  <a:pt x="2139145" y="3353775"/>
                  <a:pt x="2174488" y="3300761"/>
                </a:cubicBezTo>
                <a:cubicBezTo>
                  <a:pt x="2201028" y="3221139"/>
                  <a:pt x="2183750" y="3253414"/>
                  <a:pt x="2219093" y="3200400"/>
                </a:cubicBezTo>
                <a:lnTo>
                  <a:pt x="2241395" y="3133493"/>
                </a:lnTo>
                <a:lnTo>
                  <a:pt x="2252546" y="3100039"/>
                </a:lnTo>
                <a:cubicBezTo>
                  <a:pt x="2248829" y="2943922"/>
                  <a:pt x="2247896" y="2787714"/>
                  <a:pt x="2241395" y="2631688"/>
                </a:cubicBezTo>
                <a:cubicBezTo>
                  <a:pt x="2240454" y="2609098"/>
                  <a:pt x="2233232" y="2587193"/>
                  <a:pt x="2230244" y="2564781"/>
                </a:cubicBezTo>
                <a:cubicBezTo>
                  <a:pt x="2214720" y="2448352"/>
                  <a:pt x="2221944" y="2467768"/>
                  <a:pt x="2207942" y="2341756"/>
                </a:cubicBezTo>
                <a:cubicBezTo>
                  <a:pt x="2205039" y="2315633"/>
                  <a:pt x="2200507" y="2289717"/>
                  <a:pt x="2196790" y="2263698"/>
                </a:cubicBezTo>
                <a:cubicBezTo>
                  <a:pt x="2201051" y="2199783"/>
                  <a:pt x="2208650" y="2058022"/>
                  <a:pt x="2219093" y="1984917"/>
                </a:cubicBezTo>
                <a:cubicBezTo>
                  <a:pt x="2226046" y="1936244"/>
                  <a:pt x="2230803" y="1949225"/>
                  <a:pt x="2241395" y="1906859"/>
                </a:cubicBezTo>
                <a:cubicBezTo>
                  <a:pt x="2245992" y="1888472"/>
                  <a:pt x="2248434" y="1869605"/>
                  <a:pt x="2252546" y="1851103"/>
                </a:cubicBezTo>
                <a:cubicBezTo>
                  <a:pt x="2261879" y="1809104"/>
                  <a:pt x="2262433" y="1810293"/>
                  <a:pt x="2274849" y="1773044"/>
                </a:cubicBezTo>
                <a:cubicBezTo>
                  <a:pt x="2278566" y="1747025"/>
                  <a:pt x="2280090" y="1720596"/>
                  <a:pt x="2286000" y="1694986"/>
                </a:cubicBezTo>
                <a:cubicBezTo>
                  <a:pt x="2291286" y="1672079"/>
                  <a:pt x="2303693" y="1651131"/>
                  <a:pt x="2308303" y="1628078"/>
                </a:cubicBezTo>
                <a:cubicBezTo>
                  <a:pt x="2312020" y="1609493"/>
                  <a:pt x="2314857" y="1590709"/>
                  <a:pt x="2319454" y="1572322"/>
                </a:cubicBezTo>
                <a:cubicBezTo>
                  <a:pt x="2322305" y="1560919"/>
                  <a:pt x="2327512" y="1550209"/>
                  <a:pt x="2330605" y="1538869"/>
                </a:cubicBezTo>
                <a:cubicBezTo>
                  <a:pt x="2338670" y="1509297"/>
                  <a:pt x="2345473" y="1479396"/>
                  <a:pt x="2352907" y="1449659"/>
                </a:cubicBezTo>
                <a:cubicBezTo>
                  <a:pt x="2352914" y="1449633"/>
                  <a:pt x="2375205" y="1360476"/>
                  <a:pt x="2375210" y="1360449"/>
                </a:cubicBezTo>
                <a:cubicBezTo>
                  <a:pt x="2378238" y="1345311"/>
                  <a:pt x="2390763" y="1278084"/>
                  <a:pt x="2397512" y="1260088"/>
                </a:cubicBezTo>
                <a:cubicBezTo>
                  <a:pt x="2403349" y="1244523"/>
                  <a:pt x="2412381" y="1230351"/>
                  <a:pt x="2419815" y="1215483"/>
                </a:cubicBezTo>
                <a:cubicBezTo>
                  <a:pt x="2461873" y="1047248"/>
                  <a:pt x="2394962" y="1301189"/>
                  <a:pt x="2453268" y="1126273"/>
                </a:cubicBezTo>
                <a:cubicBezTo>
                  <a:pt x="2459262" y="1108292"/>
                  <a:pt x="2461029" y="1089165"/>
                  <a:pt x="2464420" y="1070517"/>
                </a:cubicBezTo>
                <a:cubicBezTo>
                  <a:pt x="2474179" y="1016842"/>
                  <a:pt x="2474915" y="999017"/>
                  <a:pt x="2486722" y="947854"/>
                </a:cubicBezTo>
                <a:cubicBezTo>
                  <a:pt x="2493614" y="917987"/>
                  <a:pt x="2503012" y="888700"/>
                  <a:pt x="2509024" y="858644"/>
                </a:cubicBezTo>
                <a:cubicBezTo>
                  <a:pt x="2535300" y="727275"/>
                  <a:pt x="2503672" y="890766"/>
                  <a:pt x="2531327" y="724830"/>
                </a:cubicBezTo>
                <a:cubicBezTo>
                  <a:pt x="2534443" y="706134"/>
                  <a:pt x="2539362" y="687769"/>
                  <a:pt x="2542478" y="669073"/>
                </a:cubicBezTo>
                <a:cubicBezTo>
                  <a:pt x="2546799" y="643147"/>
                  <a:pt x="2549912" y="617034"/>
                  <a:pt x="2553629" y="591015"/>
                </a:cubicBezTo>
                <a:cubicBezTo>
                  <a:pt x="2549912" y="561278"/>
                  <a:pt x="2548001" y="531260"/>
                  <a:pt x="2542478" y="501805"/>
                </a:cubicBezTo>
                <a:cubicBezTo>
                  <a:pt x="2530475" y="437786"/>
                  <a:pt x="2517598" y="404861"/>
                  <a:pt x="2497873" y="345688"/>
                </a:cubicBezTo>
                <a:lnTo>
                  <a:pt x="2464420" y="245327"/>
                </a:lnTo>
                <a:lnTo>
                  <a:pt x="2453268" y="211873"/>
                </a:lnTo>
                <a:cubicBezTo>
                  <a:pt x="2465116" y="22324"/>
                  <a:pt x="2464420" y="93043"/>
                  <a:pt x="24644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5" name="Прямая со стрелкой 14"/>
          <p:cNvCxnSpPr>
            <a:stCxn id="13" idx="86"/>
          </p:cNvCxnSpPr>
          <p:nvPr/>
        </p:nvCxnSpPr>
        <p:spPr>
          <a:xfrm flipV="1">
            <a:off x="3980985" y="646331"/>
            <a:ext cx="44605" cy="290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7824" y="1382751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Запускається таймер</a:t>
            </a:r>
            <a:endParaRPr lang="uk-UA" dirty="0"/>
          </a:p>
        </p:txBody>
      </p:sp>
      <p:cxnSp>
        <p:nvCxnSpPr>
          <p:cNvPr id="18" name="Прямая со стрелкой 17"/>
          <p:cNvCxnSpPr>
            <a:stCxn id="16" idx="1"/>
          </p:cNvCxnSpPr>
          <p:nvPr/>
        </p:nvCxnSpPr>
        <p:spPr>
          <a:xfrm flipH="1">
            <a:off x="1661532" y="1567417"/>
            <a:ext cx="2676292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лилиния 18"/>
          <p:cNvSpPr/>
          <p:nvPr/>
        </p:nvSpPr>
        <p:spPr>
          <a:xfrm>
            <a:off x="30843" y="2107580"/>
            <a:ext cx="1285001" cy="1350036"/>
          </a:xfrm>
          <a:custGeom>
            <a:avLst/>
            <a:gdLst>
              <a:gd name="connsiteX0" fmla="*/ 1285001 w 1285001"/>
              <a:gd name="connsiteY0" fmla="*/ 0 h 1350036"/>
              <a:gd name="connsiteX1" fmla="*/ 1218094 w 1285001"/>
              <a:gd name="connsiteY1" fmla="*/ 33454 h 1350036"/>
              <a:gd name="connsiteX2" fmla="*/ 1195791 w 1285001"/>
              <a:gd name="connsiteY2" fmla="*/ 55757 h 1350036"/>
              <a:gd name="connsiteX3" fmla="*/ 1128884 w 1285001"/>
              <a:gd name="connsiteY3" fmla="*/ 100361 h 1350036"/>
              <a:gd name="connsiteX4" fmla="*/ 1073128 w 1285001"/>
              <a:gd name="connsiteY4" fmla="*/ 144966 h 1350036"/>
              <a:gd name="connsiteX5" fmla="*/ 1039674 w 1285001"/>
              <a:gd name="connsiteY5" fmla="*/ 156118 h 1350036"/>
              <a:gd name="connsiteX6" fmla="*/ 972767 w 1285001"/>
              <a:gd name="connsiteY6" fmla="*/ 200722 h 1350036"/>
              <a:gd name="connsiteX7" fmla="*/ 950464 w 1285001"/>
              <a:gd name="connsiteY7" fmla="*/ 223025 h 1350036"/>
              <a:gd name="connsiteX8" fmla="*/ 917011 w 1285001"/>
              <a:gd name="connsiteY8" fmla="*/ 234176 h 1350036"/>
              <a:gd name="connsiteX9" fmla="*/ 861255 w 1285001"/>
              <a:gd name="connsiteY9" fmla="*/ 278781 h 1350036"/>
              <a:gd name="connsiteX10" fmla="*/ 794347 w 1285001"/>
              <a:gd name="connsiteY10" fmla="*/ 301083 h 1350036"/>
              <a:gd name="connsiteX11" fmla="*/ 749742 w 1285001"/>
              <a:gd name="connsiteY11" fmla="*/ 323386 h 1350036"/>
              <a:gd name="connsiteX12" fmla="*/ 682835 w 1285001"/>
              <a:gd name="connsiteY12" fmla="*/ 345688 h 1350036"/>
              <a:gd name="connsiteX13" fmla="*/ 582474 w 1285001"/>
              <a:gd name="connsiteY13" fmla="*/ 379142 h 1350036"/>
              <a:gd name="connsiteX14" fmla="*/ 549020 w 1285001"/>
              <a:gd name="connsiteY14" fmla="*/ 390293 h 1350036"/>
              <a:gd name="connsiteX15" fmla="*/ 515567 w 1285001"/>
              <a:gd name="connsiteY15" fmla="*/ 401444 h 1350036"/>
              <a:gd name="connsiteX16" fmla="*/ 337147 w 1285001"/>
              <a:gd name="connsiteY16" fmla="*/ 412596 h 1350036"/>
              <a:gd name="connsiteX17" fmla="*/ 270240 w 1285001"/>
              <a:gd name="connsiteY17" fmla="*/ 434898 h 1350036"/>
              <a:gd name="connsiteX18" fmla="*/ 236786 w 1285001"/>
              <a:gd name="connsiteY18" fmla="*/ 446049 h 1350036"/>
              <a:gd name="connsiteX19" fmla="*/ 181030 w 1285001"/>
              <a:gd name="connsiteY19" fmla="*/ 490654 h 1350036"/>
              <a:gd name="connsiteX20" fmla="*/ 136425 w 1285001"/>
              <a:gd name="connsiteY20" fmla="*/ 535259 h 1350036"/>
              <a:gd name="connsiteX21" fmla="*/ 13762 w 1285001"/>
              <a:gd name="connsiteY21" fmla="*/ 602166 h 1350036"/>
              <a:gd name="connsiteX22" fmla="*/ 13762 w 1285001"/>
              <a:gd name="connsiteY22" fmla="*/ 735981 h 1350036"/>
              <a:gd name="connsiteX23" fmla="*/ 36064 w 1285001"/>
              <a:gd name="connsiteY23" fmla="*/ 847493 h 1350036"/>
              <a:gd name="connsiteX24" fmla="*/ 47216 w 1285001"/>
              <a:gd name="connsiteY24" fmla="*/ 914400 h 1350036"/>
              <a:gd name="connsiteX25" fmla="*/ 36064 w 1285001"/>
              <a:gd name="connsiteY25" fmla="*/ 1092820 h 1350036"/>
              <a:gd name="connsiteX26" fmla="*/ 58367 w 1285001"/>
              <a:gd name="connsiteY26" fmla="*/ 1215483 h 1350036"/>
              <a:gd name="connsiteX27" fmla="*/ 102972 w 1285001"/>
              <a:gd name="connsiteY27" fmla="*/ 1349298 h 1350036"/>
              <a:gd name="connsiteX28" fmla="*/ 114123 w 1285001"/>
              <a:gd name="connsiteY28" fmla="*/ 1349298 h 135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85001" h="1350036">
                <a:moveTo>
                  <a:pt x="1285001" y="0"/>
                </a:moveTo>
                <a:cubicBezTo>
                  <a:pt x="1262699" y="11151"/>
                  <a:pt x="1239239" y="20238"/>
                  <a:pt x="1218094" y="33454"/>
                </a:cubicBezTo>
                <a:cubicBezTo>
                  <a:pt x="1209178" y="39026"/>
                  <a:pt x="1204202" y="49449"/>
                  <a:pt x="1195791" y="55757"/>
                </a:cubicBezTo>
                <a:cubicBezTo>
                  <a:pt x="1174348" y="71839"/>
                  <a:pt x="1147837" y="81408"/>
                  <a:pt x="1128884" y="100361"/>
                </a:cubicBezTo>
                <a:cubicBezTo>
                  <a:pt x="1108140" y="121105"/>
                  <a:pt x="1101262" y="130899"/>
                  <a:pt x="1073128" y="144966"/>
                </a:cubicBezTo>
                <a:cubicBezTo>
                  <a:pt x="1062614" y="150223"/>
                  <a:pt x="1049949" y="150409"/>
                  <a:pt x="1039674" y="156118"/>
                </a:cubicBezTo>
                <a:cubicBezTo>
                  <a:pt x="1016243" y="169135"/>
                  <a:pt x="991720" y="181769"/>
                  <a:pt x="972767" y="200722"/>
                </a:cubicBezTo>
                <a:cubicBezTo>
                  <a:pt x="965333" y="208156"/>
                  <a:pt x="959479" y="217616"/>
                  <a:pt x="950464" y="223025"/>
                </a:cubicBezTo>
                <a:cubicBezTo>
                  <a:pt x="940385" y="229073"/>
                  <a:pt x="928162" y="230459"/>
                  <a:pt x="917011" y="234176"/>
                </a:cubicBezTo>
                <a:cubicBezTo>
                  <a:pt x="898474" y="252713"/>
                  <a:pt x="886575" y="267528"/>
                  <a:pt x="861255" y="278781"/>
                </a:cubicBezTo>
                <a:cubicBezTo>
                  <a:pt x="839772" y="288329"/>
                  <a:pt x="815374" y="290569"/>
                  <a:pt x="794347" y="301083"/>
                </a:cubicBezTo>
                <a:cubicBezTo>
                  <a:pt x="779479" y="308517"/>
                  <a:pt x="765176" y="317212"/>
                  <a:pt x="749742" y="323386"/>
                </a:cubicBezTo>
                <a:cubicBezTo>
                  <a:pt x="727915" y="332117"/>
                  <a:pt x="705137" y="338254"/>
                  <a:pt x="682835" y="345688"/>
                </a:cubicBezTo>
                <a:lnTo>
                  <a:pt x="582474" y="379142"/>
                </a:lnTo>
                <a:lnTo>
                  <a:pt x="549020" y="390293"/>
                </a:lnTo>
                <a:cubicBezTo>
                  <a:pt x="537869" y="394010"/>
                  <a:pt x="527298" y="400711"/>
                  <a:pt x="515567" y="401444"/>
                </a:cubicBezTo>
                <a:lnTo>
                  <a:pt x="337147" y="412596"/>
                </a:lnTo>
                <a:lnTo>
                  <a:pt x="270240" y="434898"/>
                </a:lnTo>
                <a:lnTo>
                  <a:pt x="236786" y="446049"/>
                </a:lnTo>
                <a:cubicBezTo>
                  <a:pt x="160880" y="521958"/>
                  <a:pt x="279483" y="406267"/>
                  <a:pt x="181030" y="490654"/>
                </a:cubicBezTo>
                <a:cubicBezTo>
                  <a:pt x="165065" y="504338"/>
                  <a:pt x="155232" y="525855"/>
                  <a:pt x="136425" y="535259"/>
                </a:cubicBezTo>
                <a:cubicBezTo>
                  <a:pt x="35229" y="585858"/>
                  <a:pt x="74879" y="561423"/>
                  <a:pt x="13762" y="602166"/>
                </a:cubicBezTo>
                <a:cubicBezTo>
                  <a:pt x="-6791" y="663826"/>
                  <a:pt x="-2244" y="634608"/>
                  <a:pt x="13762" y="735981"/>
                </a:cubicBezTo>
                <a:cubicBezTo>
                  <a:pt x="19674" y="773424"/>
                  <a:pt x="29832" y="810102"/>
                  <a:pt x="36064" y="847493"/>
                </a:cubicBezTo>
                <a:lnTo>
                  <a:pt x="47216" y="914400"/>
                </a:lnTo>
                <a:cubicBezTo>
                  <a:pt x="43499" y="973873"/>
                  <a:pt x="36064" y="1033231"/>
                  <a:pt x="36064" y="1092820"/>
                </a:cubicBezTo>
                <a:cubicBezTo>
                  <a:pt x="36064" y="1132773"/>
                  <a:pt x="48608" y="1176445"/>
                  <a:pt x="58367" y="1215483"/>
                </a:cubicBezTo>
                <a:cubicBezTo>
                  <a:pt x="67696" y="1308774"/>
                  <a:pt x="39567" y="1317596"/>
                  <a:pt x="102972" y="1349298"/>
                </a:cubicBezTo>
                <a:cubicBezTo>
                  <a:pt x="106297" y="1350960"/>
                  <a:pt x="110406" y="1349298"/>
                  <a:pt x="114123" y="134929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156117" y="3445727"/>
            <a:ext cx="100361" cy="11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71639" y="1962615"/>
            <a:ext cx="3722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Оскільки в </a:t>
            </a:r>
            <a:r>
              <a:rPr lang="en-US" dirty="0" smtClean="0"/>
              <a:t>tick </a:t>
            </a:r>
            <a:r>
              <a:rPr lang="ru-RU" dirty="0" smtClean="0"/>
              <a:t>ми </a:t>
            </a:r>
            <a:r>
              <a:rPr lang="ru-RU" dirty="0" err="1" smtClean="0"/>
              <a:t>використали</a:t>
            </a:r>
            <a:r>
              <a:rPr lang="ru-RU" dirty="0" smtClean="0"/>
              <a:t> </a:t>
            </a:r>
            <a:r>
              <a:rPr lang="en-US" dirty="0" err="1" smtClean="0"/>
              <a:t>setState</a:t>
            </a:r>
            <a:r>
              <a:rPr lang="en-US" dirty="0" smtClean="0"/>
              <a:t> </a:t>
            </a:r>
            <a:r>
              <a:rPr lang="uk-UA" dirty="0" smtClean="0"/>
              <a:t>і змінили </a:t>
            </a:r>
            <a:r>
              <a:rPr lang="en-US" dirty="0" smtClean="0"/>
              <a:t>date, React </a:t>
            </a:r>
            <a:r>
              <a:rPr lang="uk-UA" dirty="0" smtClean="0"/>
              <a:t>захоче обновити дані (</a:t>
            </a:r>
            <a:r>
              <a:rPr lang="uk-UA" dirty="0" err="1" smtClean="0"/>
              <a:t>перерендерити</a:t>
            </a:r>
            <a:r>
              <a:rPr lang="uk-UA" dirty="0" smtClean="0"/>
              <a:t>)(важливо </a:t>
            </a:r>
            <a:r>
              <a:rPr lang="en-US" dirty="0" smtClean="0"/>
              <a:t>tick </a:t>
            </a:r>
            <a:r>
              <a:rPr lang="uk-UA" dirty="0" smtClean="0"/>
              <a:t>викликається щосекунди) і він </a:t>
            </a:r>
            <a:r>
              <a:rPr lang="uk-UA" dirty="0" err="1" smtClean="0"/>
              <a:t>рендерить</a:t>
            </a:r>
            <a:r>
              <a:rPr lang="uk-UA" dirty="0" smtClean="0"/>
              <a:t> </a:t>
            </a:r>
            <a:r>
              <a:rPr lang="uk-UA" dirty="0" err="1" smtClean="0"/>
              <a:t>канешно</a:t>
            </a:r>
            <a:r>
              <a:rPr lang="uk-UA" dirty="0" smtClean="0"/>
              <a:t>.(щосекунди викликається </a:t>
            </a:r>
            <a:r>
              <a:rPr lang="en-US" dirty="0" smtClean="0"/>
              <a:t>tick </a:t>
            </a:r>
            <a:r>
              <a:rPr lang="uk-UA" dirty="0" smtClean="0"/>
              <a:t>а в ньому </a:t>
            </a:r>
            <a:r>
              <a:rPr lang="en-US" dirty="0" err="1" smtClean="0"/>
              <a:t>setState</a:t>
            </a:r>
            <a:r>
              <a:rPr lang="en-US" dirty="0" smtClean="0"/>
              <a:t>, React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пом</a:t>
            </a:r>
            <a:r>
              <a:rPr lang="uk-UA" dirty="0" err="1" smtClean="0"/>
              <a:t>ічає</a:t>
            </a:r>
            <a:r>
              <a:rPr lang="uk-UA" dirty="0" smtClean="0"/>
              <a:t> і)</a:t>
            </a:r>
            <a:endParaRPr lang="uk-UA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V="1">
            <a:off x="1315844" y="2542478"/>
            <a:ext cx="3021980" cy="100361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4719" y="5081656"/>
            <a:ext cx="3216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Потім викликається цей метод і зупиняє </a:t>
            </a:r>
            <a:r>
              <a:rPr lang="en-US" dirty="0" err="1" smtClean="0"/>
              <a:t>setInterval</a:t>
            </a:r>
            <a:r>
              <a:rPr lang="en-US" dirty="0" smtClean="0"/>
              <a:t>()</a:t>
            </a:r>
            <a:r>
              <a:rPr lang="uk-UA" dirty="0" smtClean="0"/>
              <a:t> </a:t>
            </a:r>
            <a:r>
              <a:rPr lang="en-US" dirty="0" smtClean="0"/>
              <a:t>(</a:t>
            </a:r>
            <a:r>
              <a:rPr lang="uk-UA" dirty="0" smtClean="0"/>
              <a:t>інакше вона буде кожної секунди періодично виконувати вказану функці</a:t>
            </a:r>
            <a:r>
              <a:rPr lang="uk-UA" dirty="0"/>
              <a:t>ю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46" y="4368595"/>
            <a:ext cx="201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Render()</a:t>
            </a:r>
            <a:r>
              <a:rPr lang="uk-UA" dirty="0" smtClean="0"/>
              <a:t>(нові дані)</a:t>
            </a:r>
            <a:endParaRPr lang="uk-UA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1527717" y="3044283"/>
            <a:ext cx="2810107" cy="2062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99231" y="3044283"/>
            <a:ext cx="369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Цикл повторюється(зациклюється, допоки якийсь </a:t>
            </a:r>
            <a:r>
              <a:rPr lang="en-US" dirty="0" smtClean="0"/>
              <a:t>event </a:t>
            </a:r>
            <a:r>
              <a:rPr lang="ru-RU" dirty="0" smtClean="0"/>
              <a:t>не </a:t>
            </a:r>
            <a:r>
              <a:rPr lang="ru-RU" dirty="0" err="1" smtClean="0"/>
              <a:t>викличе</a:t>
            </a:r>
            <a:r>
              <a:rPr lang="ru-RU" dirty="0" smtClean="0"/>
              <a:t> </a:t>
            </a:r>
            <a:r>
              <a:rPr lang="en-US" dirty="0" err="1" smtClean="0"/>
              <a:t>componentWillUnmount</a:t>
            </a:r>
            <a:r>
              <a:rPr lang="en-US" dirty="0" smtClean="0"/>
              <a:t> – </a:t>
            </a:r>
            <a:r>
              <a:rPr lang="uk-UA" dirty="0" smtClean="0"/>
              <a:t>вихід з циклу). </a:t>
            </a:r>
            <a:endParaRPr lang="uk-UA" dirty="0"/>
          </a:p>
        </p:txBody>
      </p:sp>
      <p:sp>
        <p:nvSpPr>
          <p:cNvPr id="30" name="Полилиния 29"/>
          <p:cNvSpPr/>
          <p:nvPr/>
        </p:nvSpPr>
        <p:spPr>
          <a:xfrm>
            <a:off x="6084276" y="2721558"/>
            <a:ext cx="2488881" cy="2016369"/>
          </a:xfrm>
          <a:custGeom>
            <a:avLst/>
            <a:gdLst>
              <a:gd name="connsiteX0" fmla="*/ 0 w 2674820"/>
              <a:gd name="connsiteY0" fmla="*/ 6284628 h 6519089"/>
              <a:gd name="connsiteX1" fmla="*/ 58615 w 2674820"/>
              <a:gd name="connsiteY1" fmla="*/ 6343243 h 6519089"/>
              <a:gd name="connsiteX2" fmla="*/ 82061 w 2674820"/>
              <a:gd name="connsiteY2" fmla="*/ 6378412 h 6519089"/>
              <a:gd name="connsiteX3" fmla="*/ 117230 w 2674820"/>
              <a:gd name="connsiteY3" fmla="*/ 6390136 h 6519089"/>
              <a:gd name="connsiteX4" fmla="*/ 175846 w 2674820"/>
              <a:gd name="connsiteY4" fmla="*/ 6437028 h 6519089"/>
              <a:gd name="connsiteX5" fmla="*/ 211015 w 2674820"/>
              <a:gd name="connsiteY5" fmla="*/ 6460474 h 6519089"/>
              <a:gd name="connsiteX6" fmla="*/ 246184 w 2674820"/>
              <a:gd name="connsiteY6" fmla="*/ 6472197 h 6519089"/>
              <a:gd name="connsiteX7" fmla="*/ 293077 w 2674820"/>
              <a:gd name="connsiteY7" fmla="*/ 6495643 h 6519089"/>
              <a:gd name="connsiteX8" fmla="*/ 363415 w 2674820"/>
              <a:gd name="connsiteY8" fmla="*/ 6507366 h 6519089"/>
              <a:gd name="connsiteX9" fmla="*/ 410307 w 2674820"/>
              <a:gd name="connsiteY9" fmla="*/ 6519089 h 6519089"/>
              <a:gd name="connsiteX10" fmla="*/ 703384 w 2674820"/>
              <a:gd name="connsiteY10" fmla="*/ 6495643 h 6519089"/>
              <a:gd name="connsiteX11" fmla="*/ 773723 w 2674820"/>
              <a:gd name="connsiteY11" fmla="*/ 6472197 h 6519089"/>
              <a:gd name="connsiteX12" fmla="*/ 844061 w 2674820"/>
              <a:gd name="connsiteY12" fmla="*/ 6448751 h 6519089"/>
              <a:gd name="connsiteX13" fmla="*/ 879230 w 2674820"/>
              <a:gd name="connsiteY13" fmla="*/ 6437028 h 6519089"/>
              <a:gd name="connsiteX14" fmla="*/ 984738 w 2674820"/>
              <a:gd name="connsiteY14" fmla="*/ 6366689 h 6519089"/>
              <a:gd name="connsiteX15" fmla="*/ 1019907 w 2674820"/>
              <a:gd name="connsiteY15" fmla="*/ 6343243 h 6519089"/>
              <a:gd name="connsiteX16" fmla="*/ 1090246 w 2674820"/>
              <a:gd name="connsiteY16" fmla="*/ 6296351 h 6519089"/>
              <a:gd name="connsiteX17" fmla="*/ 1148861 w 2674820"/>
              <a:gd name="connsiteY17" fmla="*/ 6226012 h 6519089"/>
              <a:gd name="connsiteX18" fmla="*/ 1219200 w 2674820"/>
              <a:gd name="connsiteY18" fmla="*/ 6167397 h 6519089"/>
              <a:gd name="connsiteX19" fmla="*/ 1254369 w 2674820"/>
              <a:gd name="connsiteY19" fmla="*/ 6132228 h 6519089"/>
              <a:gd name="connsiteX20" fmla="*/ 1348153 w 2674820"/>
              <a:gd name="connsiteY20" fmla="*/ 6061889 h 6519089"/>
              <a:gd name="connsiteX21" fmla="*/ 1441938 w 2674820"/>
              <a:gd name="connsiteY21" fmla="*/ 5932936 h 6519089"/>
              <a:gd name="connsiteX22" fmla="*/ 1512277 w 2674820"/>
              <a:gd name="connsiteY22" fmla="*/ 5803982 h 6519089"/>
              <a:gd name="connsiteX23" fmla="*/ 1559169 w 2674820"/>
              <a:gd name="connsiteY23" fmla="*/ 5733643 h 6519089"/>
              <a:gd name="connsiteX24" fmla="*/ 1582615 w 2674820"/>
              <a:gd name="connsiteY24" fmla="*/ 5698474 h 6519089"/>
              <a:gd name="connsiteX25" fmla="*/ 1641230 w 2674820"/>
              <a:gd name="connsiteY25" fmla="*/ 5569520 h 6519089"/>
              <a:gd name="connsiteX26" fmla="*/ 1652953 w 2674820"/>
              <a:gd name="connsiteY26" fmla="*/ 5534351 h 6519089"/>
              <a:gd name="connsiteX27" fmla="*/ 1676400 w 2674820"/>
              <a:gd name="connsiteY27" fmla="*/ 5499182 h 6519089"/>
              <a:gd name="connsiteX28" fmla="*/ 1746738 w 2674820"/>
              <a:gd name="connsiteY28" fmla="*/ 5370228 h 6519089"/>
              <a:gd name="connsiteX29" fmla="*/ 1793630 w 2674820"/>
              <a:gd name="connsiteY29" fmla="*/ 5299889 h 6519089"/>
              <a:gd name="connsiteX30" fmla="*/ 1817077 w 2674820"/>
              <a:gd name="connsiteY30" fmla="*/ 5252997 h 6519089"/>
              <a:gd name="connsiteX31" fmla="*/ 1852246 w 2674820"/>
              <a:gd name="connsiteY31" fmla="*/ 5170936 h 6519089"/>
              <a:gd name="connsiteX32" fmla="*/ 1910861 w 2674820"/>
              <a:gd name="connsiteY32" fmla="*/ 5088874 h 6519089"/>
              <a:gd name="connsiteX33" fmla="*/ 1934307 w 2674820"/>
              <a:gd name="connsiteY33" fmla="*/ 5030259 h 6519089"/>
              <a:gd name="connsiteX34" fmla="*/ 1957753 w 2674820"/>
              <a:gd name="connsiteY34" fmla="*/ 4983366 h 6519089"/>
              <a:gd name="connsiteX35" fmla="*/ 2004646 w 2674820"/>
              <a:gd name="connsiteY35" fmla="*/ 4866136 h 6519089"/>
              <a:gd name="connsiteX36" fmla="*/ 2039815 w 2674820"/>
              <a:gd name="connsiteY36" fmla="*/ 4760628 h 6519089"/>
              <a:gd name="connsiteX37" fmla="*/ 2063261 w 2674820"/>
              <a:gd name="connsiteY37" fmla="*/ 4643397 h 6519089"/>
              <a:gd name="connsiteX38" fmla="*/ 2074984 w 2674820"/>
              <a:gd name="connsiteY38" fmla="*/ 4608228 h 6519089"/>
              <a:gd name="connsiteX39" fmla="*/ 2086707 w 2674820"/>
              <a:gd name="connsiteY39" fmla="*/ 4502720 h 6519089"/>
              <a:gd name="connsiteX40" fmla="*/ 2110153 w 2674820"/>
              <a:gd name="connsiteY40" fmla="*/ 4420659 h 6519089"/>
              <a:gd name="connsiteX41" fmla="*/ 2133600 w 2674820"/>
              <a:gd name="connsiteY41" fmla="*/ 4279982 h 6519089"/>
              <a:gd name="connsiteX42" fmla="*/ 2157046 w 2674820"/>
              <a:gd name="connsiteY42" fmla="*/ 4104136 h 6519089"/>
              <a:gd name="connsiteX43" fmla="*/ 2180492 w 2674820"/>
              <a:gd name="connsiteY43" fmla="*/ 3940012 h 6519089"/>
              <a:gd name="connsiteX44" fmla="*/ 2203938 w 2674820"/>
              <a:gd name="connsiteY44" fmla="*/ 3857951 h 6519089"/>
              <a:gd name="connsiteX45" fmla="*/ 2239107 w 2674820"/>
              <a:gd name="connsiteY45" fmla="*/ 3728997 h 6519089"/>
              <a:gd name="connsiteX46" fmla="*/ 2274277 w 2674820"/>
              <a:gd name="connsiteY46" fmla="*/ 3670382 h 6519089"/>
              <a:gd name="connsiteX47" fmla="*/ 2297723 w 2674820"/>
              <a:gd name="connsiteY47" fmla="*/ 3564874 h 6519089"/>
              <a:gd name="connsiteX48" fmla="*/ 2321169 w 2674820"/>
              <a:gd name="connsiteY48" fmla="*/ 3494536 h 6519089"/>
              <a:gd name="connsiteX49" fmla="*/ 2344615 w 2674820"/>
              <a:gd name="connsiteY49" fmla="*/ 3400751 h 6519089"/>
              <a:gd name="connsiteX50" fmla="*/ 2368061 w 2674820"/>
              <a:gd name="connsiteY50" fmla="*/ 3271797 h 6519089"/>
              <a:gd name="connsiteX51" fmla="*/ 2391507 w 2674820"/>
              <a:gd name="connsiteY51" fmla="*/ 3201459 h 6519089"/>
              <a:gd name="connsiteX52" fmla="*/ 2403230 w 2674820"/>
              <a:gd name="connsiteY52" fmla="*/ 3131120 h 6519089"/>
              <a:gd name="connsiteX53" fmla="*/ 2414953 w 2674820"/>
              <a:gd name="connsiteY53" fmla="*/ 3037336 h 6519089"/>
              <a:gd name="connsiteX54" fmla="*/ 2426677 w 2674820"/>
              <a:gd name="connsiteY54" fmla="*/ 2990443 h 6519089"/>
              <a:gd name="connsiteX55" fmla="*/ 2450123 w 2674820"/>
              <a:gd name="connsiteY55" fmla="*/ 2896659 h 6519089"/>
              <a:gd name="connsiteX56" fmla="*/ 2473569 w 2674820"/>
              <a:gd name="connsiteY56" fmla="*/ 2814597 h 6519089"/>
              <a:gd name="connsiteX57" fmla="*/ 2508738 w 2674820"/>
              <a:gd name="connsiteY57" fmla="*/ 2779428 h 6519089"/>
              <a:gd name="connsiteX58" fmla="*/ 2532184 w 2674820"/>
              <a:gd name="connsiteY58" fmla="*/ 2697366 h 6519089"/>
              <a:gd name="connsiteX59" fmla="*/ 2543907 w 2674820"/>
              <a:gd name="connsiteY59" fmla="*/ 2650474 h 6519089"/>
              <a:gd name="connsiteX60" fmla="*/ 2590800 w 2674820"/>
              <a:gd name="connsiteY60" fmla="*/ 2533243 h 6519089"/>
              <a:gd name="connsiteX61" fmla="*/ 2614246 w 2674820"/>
              <a:gd name="connsiteY61" fmla="*/ 2439459 h 6519089"/>
              <a:gd name="connsiteX62" fmla="*/ 2625969 w 2674820"/>
              <a:gd name="connsiteY62" fmla="*/ 2369120 h 6519089"/>
              <a:gd name="connsiteX63" fmla="*/ 2637692 w 2674820"/>
              <a:gd name="connsiteY63" fmla="*/ 2287059 h 6519089"/>
              <a:gd name="connsiteX64" fmla="*/ 2649415 w 2674820"/>
              <a:gd name="connsiteY64" fmla="*/ 2251889 h 6519089"/>
              <a:gd name="connsiteX65" fmla="*/ 2661138 w 2674820"/>
              <a:gd name="connsiteY65" fmla="*/ 2204997 h 6519089"/>
              <a:gd name="connsiteX66" fmla="*/ 2649415 w 2674820"/>
              <a:gd name="connsiteY66" fmla="*/ 1595397 h 6519089"/>
              <a:gd name="connsiteX67" fmla="*/ 2637692 w 2674820"/>
              <a:gd name="connsiteY67" fmla="*/ 1419551 h 6519089"/>
              <a:gd name="connsiteX68" fmla="*/ 2625969 w 2674820"/>
              <a:gd name="connsiteY68" fmla="*/ 1196812 h 6519089"/>
              <a:gd name="connsiteX69" fmla="*/ 2602523 w 2674820"/>
              <a:gd name="connsiteY69" fmla="*/ 1114751 h 6519089"/>
              <a:gd name="connsiteX70" fmla="*/ 2590800 w 2674820"/>
              <a:gd name="connsiteY70" fmla="*/ 1067859 h 6519089"/>
              <a:gd name="connsiteX71" fmla="*/ 2579077 w 2674820"/>
              <a:gd name="connsiteY71" fmla="*/ 1032689 h 6519089"/>
              <a:gd name="connsiteX72" fmla="*/ 2520461 w 2674820"/>
              <a:gd name="connsiteY72" fmla="*/ 833397 h 6519089"/>
              <a:gd name="connsiteX73" fmla="*/ 2497015 w 2674820"/>
              <a:gd name="connsiteY73" fmla="*/ 798228 h 6519089"/>
              <a:gd name="connsiteX74" fmla="*/ 2473569 w 2674820"/>
              <a:gd name="connsiteY74" fmla="*/ 727889 h 6519089"/>
              <a:gd name="connsiteX75" fmla="*/ 2461846 w 2674820"/>
              <a:gd name="connsiteY75" fmla="*/ 692720 h 6519089"/>
              <a:gd name="connsiteX76" fmla="*/ 2438400 w 2674820"/>
              <a:gd name="connsiteY76" fmla="*/ 657551 h 6519089"/>
              <a:gd name="connsiteX77" fmla="*/ 2426677 w 2674820"/>
              <a:gd name="connsiteY77" fmla="*/ 587212 h 6519089"/>
              <a:gd name="connsiteX78" fmla="*/ 2414953 w 2674820"/>
              <a:gd name="connsiteY78" fmla="*/ 552043 h 6519089"/>
              <a:gd name="connsiteX79" fmla="*/ 2391507 w 2674820"/>
              <a:gd name="connsiteY79" fmla="*/ 434812 h 6519089"/>
              <a:gd name="connsiteX80" fmla="*/ 2368061 w 2674820"/>
              <a:gd name="connsiteY80" fmla="*/ 329305 h 6519089"/>
              <a:gd name="connsiteX81" fmla="*/ 2356338 w 2674820"/>
              <a:gd name="connsiteY81" fmla="*/ 294136 h 6519089"/>
              <a:gd name="connsiteX82" fmla="*/ 2332892 w 2674820"/>
              <a:gd name="connsiteY82" fmla="*/ 270689 h 6519089"/>
              <a:gd name="connsiteX83" fmla="*/ 2321169 w 2674820"/>
              <a:gd name="connsiteY83" fmla="*/ 235520 h 6519089"/>
              <a:gd name="connsiteX84" fmla="*/ 2286000 w 2674820"/>
              <a:gd name="connsiteY84" fmla="*/ 223797 h 6519089"/>
              <a:gd name="connsiteX85" fmla="*/ 2262553 w 2674820"/>
              <a:gd name="connsiteY85" fmla="*/ 200351 h 6519089"/>
              <a:gd name="connsiteX86" fmla="*/ 2192215 w 2674820"/>
              <a:gd name="connsiteY86" fmla="*/ 153459 h 6519089"/>
              <a:gd name="connsiteX87" fmla="*/ 2121877 w 2674820"/>
              <a:gd name="connsiteY87" fmla="*/ 106566 h 6519089"/>
              <a:gd name="connsiteX88" fmla="*/ 2051538 w 2674820"/>
              <a:gd name="connsiteY88" fmla="*/ 59674 h 6519089"/>
              <a:gd name="connsiteX89" fmla="*/ 1946030 w 2674820"/>
              <a:gd name="connsiteY89" fmla="*/ 24505 h 6519089"/>
              <a:gd name="connsiteX90" fmla="*/ 1910861 w 2674820"/>
              <a:gd name="connsiteY90" fmla="*/ 12782 h 6519089"/>
              <a:gd name="connsiteX91" fmla="*/ 1828800 w 2674820"/>
              <a:gd name="connsiteY91" fmla="*/ 1059 h 6519089"/>
              <a:gd name="connsiteX92" fmla="*/ 1699846 w 2674820"/>
              <a:gd name="connsiteY92" fmla="*/ 1059 h 651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674820" h="6519089">
                <a:moveTo>
                  <a:pt x="0" y="6284628"/>
                </a:moveTo>
                <a:cubicBezTo>
                  <a:pt x="19538" y="6304166"/>
                  <a:pt x="40420" y="6322448"/>
                  <a:pt x="58615" y="6343243"/>
                </a:cubicBezTo>
                <a:cubicBezTo>
                  <a:pt x="67893" y="6353846"/>
                  <a:pt x="71059" y="6369610"/>
                  <a:pt x="82061" y="6378412"/>
                </a:cubicBezTo>
                <a:cubicBezTo>
                  <a:pt x="91710" y="6386132"/>
                  <a:pt x="105507" y="6386228"/>
                  <a:pt x="117230" y="6390136"/>
                </a:cubicBezTo>
                <a:cubicBezTo>
                  <a:pt x="156756" y="6449422"/>
                  <a:pt x="119221" y="6408715"/>
                  <a:pt x="175846" y="6437028"/>
                </a:cubicBezTo>
                <a:cubicBezTo>
                  <a:pt x="188448" y="6443329"/>
                  <a:pt x="198413" y="6454173"/>
                  <a:pt x="211015" y="6460474"/>
                </a:cubicBezTo>
                <a:cubicBezTo>
                  <a:pt x="222068" y="6466000"/>
                  <a:pt x="234826" y="6467329"/>
                  <a:pt x="246184" y="6472197"/>
                </a:cubicBezTo>
                <a:cubicBezTo>
                  <a:pt x="262247" y="6479081"/>
                  <a:pt x="276338" y="6490621"/>
                  <a:pt x="293077" y="6495643"/>
                </a:cubicBezTo>
                <a:cubicBezTo>
                  <a:pt x="315844" y="6502473"/>
                  <a:pt x="340107" y="6502704"/>
                  <a:pt x="363415" y="6507366"/>
                </a:cubicBezTo>
                <a:cubicBezTo>
                  <a:pt x="379214" y="6510526"/>
                  <a:pt x="394676" y="6515181"/>
                  <a:pt x="410307" y="6519089"/>
                </a:cubicBezTo>
                <a:cubicBezTo>
                  <a:pt x="447176" y="6516920"/>
                  <a:pt x="635353" y="6510221"/>
                  <a:pt x="703384" y="6495643"/>
                </a:cubicBezTo>
                <a:cubicBezTo>
                  <a:pt x="727550" y="6490465"/>
                  <a:pt x="750277" y="6480012"/>
                  <a:pt x="773723" y="6472197"/>
                </a:cubicBezTo>
                <a:lnTo>
                  <a:pt x="844061" y="6448751"/>
                </a:lnTo>
                <a:cubicBezTo>
                  <a:pt x="855784" y="6444843"/>
                  <a:pt x="868948" y="6443882"/>
                  <a:pt x="879230" y="6437028"/>
                </a:cubicBezTo>
                <a:lnTo>
                  <a:pt x="984738" y="6366689"/>
                </a:lnTo>
                <a:cubicBezTo>
                  <a:pt x="996461" y="6358874"/>
                  <a:pt x="1009944" y="6353205"/>
                  <a:pt x="1019907" y="6343243"/>
                </a:cubicBezTo>
                <a:cubicBezTo>
                  <a:pt x="1063815" y="6299336"/>
                  <a:pt x="1039349" y="6313317"/>
                  <a:pt x="1090246" y="6296351"/>
                </a:cubicBezTo>
                <a:cubicBezTo>
                  <a:pt x="1192991" y="6193606"/>
                  <a:pt x="1067256" y="6323940"/>
                  <a:pt x="1148861" y="6226012"/>
                </a:cubicBezTo>
                <a:cubicBezTo>
                  <a:pt x="1195563" y="6169969"/>
                  <a:pt x="1168901" y="6209312"/>
                  <a:pt x="1219200" y="6167397"/>
                </a:cubicBezTo>
                <a:cubicBezTo>
                  <a:pt x="1231936" y="6156784"/>
                  <a:pt x="1241538" y="6142726"/>
                  <a:pt x="1254369" y="6132228"/>
                </a:cubicBezTo>
                <a:cubicBezTo>
                  <a:pt x="1284613" y="6107483"/>
                  <a:pt x="1326477" y="6094403"/>
                  <a:pt x="1348153" y="6061889"/>
                </a:cubicBezTo>
                <a:cubicBezTo>
                  <a:pt x="1445259" y="5916233"/>
                  <a:pt x="1345181" y="6061947"/>
                  <a:pt x="1441938" y="5932936"/>
                </a:cubicBezTo>
                <a:cubicBezTo>
                  <a:pt x="1506252" y="5847183"/>
                  <a:pt x="1405796" y="5963706"/>
                  <a:pt x="1512277" y="5803982"/>
                </a:cubicBezTo>
                <a:lnTo>
                  <a:pt x="1559169" y="5733643"/>
                </a:lnTo>
                <a:cubicBezTo>
                  <a:pt x="1566984" y="5721920"/>
                  <a:pt x="1577382" y="5711556"/>
                  <a:pt x="1582615" y="5698474"/>
                </a:cubicBezTo>
                <a:cubicBezTo>
                  <a:pt x="1651586" y="5526047"/>
                  <a:pt x="1552068" y="5770137"/>
                  <a:pt x="1641230" y="5569520"/>
                </a:cubicBezTo>
                <a:cubicBezTo>
                  <a:pt x="1646249" y="5558228"/>
                  <a:pt x="1647427" y="5545403"/>
                  <a:pt x="1652953" y="5534351"/>
                </a:cubicBezTo>
                <a:cubicBezTo>
                  <a:pt x="1659254" y="5521749"/>
                  <a:pt x="1670099" y="5511784"/>
                  <a:pt x="1676400" y="5499182"/>
                </a:cubicBezTo>
                <a:cubicBezTo>
                  <a:pt x="1744228" y="5363527"/>
                  <a:pt x="1642757" y="5526200"/>
                  <a:pt x="1746738" y="5370228"/>
                </a:cubicBezTo>
                <a:cubicBezTo>
                  <a:pt x="1746742" y="5370223"/>
                  <a:pt x="1793627" y="5299894"/>
                  <a:pt x="1793630" y="5299889"/>
                </a:cubicBezTo>
                <a:cubicBezTo>
                  <a:pt x="1801446" y="5284258"/>
                  <a:pt x="1809845" y="5268906"/>
                  <a:pt x="1817077" y="5252997"/>
                </a:cubicBezTo>
                <a:cubicBezTo>
                  <a:pt x="1829392" y="5225905"/>
                  <a:pt x="1838937" y="5197554"/>
                  <a:pt x="1852246" y="5170936"/>
                </a:cubicBezTo>
                <a:cubicBezTo>
                  <a:pt x="1874227" y="5126975"/>
                  <a:pt x="1884299" y="5136685"/>
                  <a:pt x="1910861" y="5088874"/>
                </a:cubicBezTo>
                <a:cubicBezTo>
                  <a:pt x="1921081" y="5070479"/>
                  <a:pt x="1925761" y="5049489"/>
                  <a:pt x="1934307" y="5030259"/>
                </a:cubicBezTo>
                <a:cubicBezTo>
                  <a:pt x="1941405" y="5014289"/>
                  <a:pt x="1950869" y="4999429"/>
                  <a:pt x="1957753" y="4983366"/>
                </a:cubicBezTo>
                <a:cubicBezTo>
                  <a:pt x="1974332" y="4944682"/>
                  <a:pt x="2004646" y="4866136"/>
                  <a:pt x="2004646" y="4866136"/>
                </a:cubicBezTo>
                <a:cubicBezTo>
                  <a:pt x="2030337" y="4737680"/>
                  <a:pt x="1998213" y="4871565"/>
                  <a:pt x="2039815" y="4760628"/>
                </a:cubicBezTo>
                <a:cubicBezTo>
                  <a:pt x="2052555" y="4726654"/>
                  <a:pt x="2055894" y="4676549"/>
                  <a:pt x="2063261" y="4643397"/>
                </a:cubicBezTo>
                <a:cubicBezTo>
                  <a:pt x="2065942" y="4631334"/>
                  <a:pt x="2071076" y="4619951"/>
                  <a:pt x="2074984" y="4608228"/>
                </a:cubicBezTo>
                <a:cubicBezTo>
                  <a:pt x="2078892" y="4573059"/>
                  <a:pt x="2080186" y="4537500"/>
                  <a:pt x="2086707" y="4502720"/>
                </a:cubicBezTo>
                <a:cubicBezTo>
                  <a:pt x="2091950" y="4474759"/>
                  <a:pt x="2103253" y="4448258"/>
                  <a:pt x="2110153" y="4420659"/>
                </a:cubicBezTo>
                <a:cubicBezTo>
                  <a:pt x="2119414" y="4383616"/>
                  <a:pt x="2129990" y="4314280"/>
                  <a:pt x="2133600" y="4279982"/>
                </a:cubicBezTo>
                <a:cubicBezTo>
                  <a:pt x="2151253" y="4112280"/>
                  <a:pt x="2129155" y="4187808"/>
                  <a:pt x="2157046" y="4104136"/>
                </a:cubicBezTo>
                <a:cubicBezTo>
                  <a:pt x="2164341" y="4038485"/>
                  <a:pt x="2165562" y="3999732"/>
                  <a:pt x="2180492" y="3940012"/>
                </a:cubicBezTo>
                <a:cubicBezTo>
                  <a:pt x="2187392" y="3912413"/>
                  <a:pt x="2197038" y="3885550"/>
                  <a:pt x="2203938" y="3857951"/>
                </a:cubicBezTo>
                <a:cubicBezTo>
                  <a:pt x="2213904" y="3818086"/>
                  <a:pt x="2217551" y="3764923"/>
                  <a:pt x="2239107" y="3728997"/>
                </a:cubicBezTo>
                <a:lnTo>
                  <a:pt x="2274277" y="3670382"/>
                </a:lnTo>
                <a:cubicBezTo>
                  <a:pt x="2280970" y="3636915"/>
                  <a:pt x="2287789" y="3597986"/>
                  <a:pt x="2297723" y="3564874"/>
                </a:cubicBezTo>
                <a:cubicBezTo>
                  <a:pt x="2304825" y="3541202"/>
                  <a:pt x="2316322" y="3518770"/>
                  <a:pt x="2321169" y="3494536"/>
                </a:cubicBezTo>
                <a:cubicBezTo>
                  <a:pt x="2335315" y="3423803"/>
                  <a:pt x="2326591" y="3454823"/>
                  <a:pt x="2344615" y="3400751"/>
                </a:cubicBezTo>
                <a:cubicBezTo>
                  <a:pt x="2348445" y="3377771"/>
                  <a:pt x="2361039" y="3297546"/>
                  <a:pt x="2368061" y="3271797"/>
                </a:cubicBezTo>
                <a:cubicBezTo>
                  <a:pt x="2374564" y="3247954"/>
                  <a:pt x="2391507" y="3201459"/>
                  <a:pt x="2391507" y="3201459"/>
                </a:cubicBezTo>
                <a:cubicBezTo>
                  <a:pt x="2395415" y="3178013"/>
                  <a:pt x="2399868" y="3154651"/>
                  <a:pt x="2403230" y="3131120"/>
                </a:cubicBezTo>
                <a:cubicBezTo>
                  <a:pt x="2407685" y="3099932"/>
                  <a:pt x="2409773" y="3068412"/>
                  <a:pt x="2414953" y="3037336"/>
                </a:cubicBezTo>
                <a:cubicBezTo>
                  <a:pt x="2417602" y="3021443"/>
                  <a:pt x="2423182" y="3006171"/>
                  <a:pt x="2426677" y="2990443"/>
                </a:cubicBezTo>
                <a:cubicBezTo>
                  <a:pt x="2462435" y="2829535"/>
                  <a:pt x="2418696" y="3006655"/>
                  <a:pt x="2450123" y="2896659"/>
                </a:cubicBezTo>
                <a:cubicBezTo>
                  <a:pt x="2452077" y="2889819"/>
                  <a:pt x="2466542" y="2825138"/>
                  <a:pt x="2473569" y="2814597"/>
                </a:cubicBezTo>
                <a:cubicBezTo>
                  <a:pt x="2482765" y="2800803"/>
                  <a:pt x="2497015" y="2791151"/>
                  <a:pt x="2508738" y="2779428"/>
                </a:cubicBezTo>
                <a:cubicBezTo>
                  <a:pt x="2545385" y="2632839"/>
                  <a:pt x="2498548" y="2815092"/>
                  <a:pt x="2532184" y="2697366"/>
                </a:cubicBezTo>
                <a:cubicBezTo>
                  <a:pt x="2536610" y="2681874"/>
                  <a:pt x="2538250" y="2665560"/>
                  <a:pt x="2543907" y="2650474"/>
                </a:cubicBezTo>
                <a:cubicBezTo>
                  <a:pt x="2570702" y="2579022"/>
                  <a:pt x="2572722" y="2623632"/>
                  <a:pt x="2590800" y="2533243"/>
                </a:cubicBezTo>
                <a:cubicBezTo>
                  <a:pt x="2604946" y="2462511"/>
                  <a:pt x="2596222" y="2493531"/>
                  <a:pt x="2614246" y="2439459"/>
                </a:cubicBezTo>
                <a:cubicBezTo>
                  <a:pt x="2618154" y="2416013"/>
                  <a:pt x="2622355" y="2392613"/>
                  <a:pt x="2625969" y="2369120"/>
                </a:cubicBezTo>
                <a:cubicBezTo>
                  <a:pt x="2630171" y="2341810"/>
                  <a:pt x="2632273" y="2314154"/>
                  <a:pt x="2637692" y="2287059"/>
                </a:cubicBezTo>
                <a:cubicBezTo>
                  <a:pt x="2640115" y="2274942"/>
                  <a:pt x="2646020" y="2263771"/>
                  <a:pt x="2649415" y="2251889"/>
                </a:cubicBezTo>
                <a:cubicBezTo>
                  <a:pt x="2653841" y="2236397"/>
                  <a:pt x="2657230" y="2220628"/>
                  <a:pt x="2661138" y="2204997"/>
                </a:cubicBezTo>
                <a:cubicBezTo>
                  <a:pt x="2684144" y="1905918"/>
                  <a:pt x="2676731" y="2087090"/>
                  <a:pt x="2649415" y="1595397"/>
                </a:cubicBezTo>
                <a:cubicBezTo>
                  <a:pt x="2646156" y="1536742"/>
                  <a:pt x="2641142" y="1478195"/>
                  <a:pt x="2637692" y="1419551"/>
                </a:cubicBezTo>
                <a:cubicBezTo>
                  <a:pt x="2633326" y="1345330"/>
                  <a:pt x="2632410" y="1270882"/>
                  <a:pt x="2625969" y="1196812"/>
                </a:cubicBezTo>
                <a:cubicBezTo>
                  <a:pt x="2623679" y="1170471"/>
                  <a:pt x="2609808" y="1140248"/>
                  <a:pt x="2602523" y="1114751"/>
                </a:cubicBezTo>
                <a:cubicBezTo>
                  <a:pt x="2598097" y="1099259"/>
                  <a:pt x="2595226" y="1083351"/>
                  <a:pt x="2590800" y="1067859"/>
                </a:cubicBezTo>
                <a:cubicBezTo>
                  <a:pt x="2587405" y="1055977"/>
                  <a:pt x="2582261" y="1044629"/>
                  <a:pt x="2579077" y="1032689"/>
                </a:cubicBezTo>
                <a:cubicBezTo>
                  <a:pt x="2560219" y="961973"/>
                  <a:pt x="2552535" y="897544"/>
                  <a:pt x="2520461" y="833397"/>
                </a:cubicBezTo>
                <a:cubicBezTo>
                  <a:pt x="2514160" y="820795"/>
                  <a:pt x="2502737" y="811103"/>
                  <a:pt x="2497015" y="798228"/>
                </a:cubicBezTo>
                <a:cubicBezTo>
                  <a:pt x="2486978" y="775644"/>
                  <a:pt x="2481384" y="751335"/>
                  <a:pt x="2473569" y="727889"/>
                </a:cubicBezTo>
                <a:cubicBezTo>
                  <a:pt x="2469661" y="716166"/>
                  <a:pt x="2468701" y="703002"/>
                  <a:pt x="2461846" y="692720"/>
                </a:cubicBezTo>
                <a:lnTo>
                  <a:pt x="2438400" y="657551"/>
                </a:lnTo>
                <a:cubicBezTo>
                  <a:pt x="2434492" y="634105"/>
                  <a:pt x="2431834" y="610416"/>
                  <a:pt x="2426677" y="587212"/>
                </a:cubicBezTo>
                <a:cubicBezTo>
                  <a:pt x="2423996" y="575149"/>
                  <a:pt x="2417732" y="564084"/>
                  <a:pt x="2414953" y="552043"/>
                </a:cubicBezTo>
                <a:cubicBezTo>
                  <a:pt x="2405992" y="513213"/>
                  <a:pt x="2399322" y="473889"/>
                  <a:pt x="2391507" y="434812"/>
                </a:cubicBezTo>
                <a:cubicBezTo>
                  <a:pt x="2383449" y="394522"/>
                  <a:pt x="2379098" y="367934"/>
                  <a:pt x="2368061" y="329305"/>
                </a:cubicBezTo>
                <a:cubicBezTo>
                  <a:pt x="2364666" y="317423"/>
                  <a:pt x="2362696" y="304732"/>
                  <a:pt x="2356338" y="294136"/>
                </a:cubicBezTo>
                <a:cubicBezTo>
                  <a:pt x="2350651" y="284658"/>
                  <a:pt x="2340707" y="278505"/>
                  <a:pt x="2332892" y="270689"/>
                </a:cubicBezTo>
                <a:cubicBezTo>
                  <a:pt x="2328984" y="258966"/>
                  <a:pt x="2329907" y="244258"/>
                  <a:pt x="2321169" y="235520"/>
                </a:cubicBezTo>
                <a:cubicBezTo>
                  <a:pt x="2312431" y="226782"/>
                  <a:pt x="2296596" y="230155"/>
                  <a:pt x="2286000" y="223797"/>
                </a:cubicBezTo>
                <a:cubicBezTo>
                  <a:pt x="2276522" y="218110"/>
                  <a:pt x="2271395" y="206983"/>
                  <a:pt x="2262553" y="200351"/>
                </a:cubicBezTo>
                <a:cubicBezTo>
                  <a:pt x="2240010" y="183444"/>
                  <a:pt x="2212140" y="173385"/>
                  <a:pt x="2192215" y="153459"/>
                </a:cubicBezTo>
                <a:cubicBezTo>
                  <a:pt x="2147436" y="108678"/>
                  <a:pt x="2192847" y="149148"/>
                  <a:pt x="2121877" y="106566"/>
                </a:cubicBezTo>
                <a:cubicBezTo>
                  <a:pt x="2097714" y="92068"/>
                  <a:pt x="2078271" y="68585"/>
                  <a:pt x="2051538" y="59674"/>
                </a:cubicBezTo>
                <a:lnTo>
                  <a:pt x="1946030" y="24505"/>
                </a:lnTo>
                <a:cubicBezTo>
                  <a:pt x="1934307" y="20597"/>
                  <a:pt x="1923094" y="14530"/>
                  <a:pt x="1910861" y="12782"/>
                </a:cubicBezTo>
                <a:cubicBezTo>
                  <a:pt x="1883507" y="8874"/>
                  <a:pt x="1856389" y="2592"/>
                  <a:pt x="1828800" y="1059"/>
                </a:cubicBezTo>
                <a:cubicBezTo>
                  <a:pt x="1785882" y="-1325"/>
                  <a:pt x="1742831" y="1059"/>
                  <a:pt x="1699846" y="1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2" name="Прямая со стрелкой 31"/>
          <p:cNvCxnSpPr>
            <a:stCxn id="30" idx="92"/>
          </p:cNvCxnSpPr>
          <p:nvPr/>
        </p:nvCxnSpPr>
        <p:spPr>
          <a:xfrm flipH="1" flipV="1">
            <a:off x="7129262" y="2721560"/>
            <a:ext cx="536696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>
            <a:off x="6189785" y="4270939"/>
            <a:ext cx="35169" cy="21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4572046" y="4376205"/>
            <a:ext cx="1985168" cy="3617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2" name="Прямая со стрелкой 41"/>
          <p:cNvCxnSpPr>
            <a:stCxn id="4" idx="2"/>
            <a:endCxn id="7" idx="0"/>
          </p:cNvCxnSpPr>
          <p:nvPr/>
        </p:nvCxnSpPr>
        <p:spPr>
          <a:xfrm>
            <a:off x="5649849" y="646331"/>
            <a:ext cx="58879" cy="190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7" idx="2"/>
          </p:cNvCxnSpPr>
          <p:nvPr/>
        </p:nvCxnSpPr>
        <p:spPr>
          <a:xfrm flipH="1">
            <a:off x="5649849" y="1205673"/>
            <a:ext cx="58879" cy="17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5581681" y="1752083"/>
            <a:ext cx="127046" cy="21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олилиния 46"/>
          <p:cNvSpPr/>
          <p:nvPr/>
        </p:nvSpPr>
        <p:spPr>
          <a:xfrm>
            <a:off x="7244862" y="4196862"/>
            <a:ext cx="2614246" cy="1371600"/>
          </a:xfrm>
          <a:custGeom>
            <a:avLst/>
            <a:gdLst>
              <a:gd name="connsiteX0" fmla="*/ 2614246 w 2614246"/>
              <a:gd name="connsiteY0" fmla="*/ 0 h 1371600"/>
              <a:gd name="connsiteX1" fmla="*/ 2602523 w 2614246"/>
              <a:gd name="connsiteY1" fmla="*/ 70338 h 1371600"/>
              <a:gd name="connsiteX2" fmla="*/ 2555630 w 2614246"/>
              <a:gd name="connsiteY2" fmla="*/ 140676 h 1371600"/>
              <a:gd name="connsiteX3" fmla="*/ 2520461 w 2614246"/>
              <a:gd name="connsiteY3" fmla="*/ 222738 h 1371600"/>
              <a:gd name="connsiteX4" fmla="*/ 2485292 w 2614246"/>
              <a:gd name="connsiteY4" fmla="*/ 246184 h 1371600"/>
              <a:gd name="connsiteX5" fmla="*/ 2461846 w 2614246"/>
              <a:gd name="connsiteY5" fmla="*/ 281353 h 1371600"/>
              <a:gd name="connsiteX6" fmla="*/ 2403230 w 2614246"/>
              <a:gd name="connsiteY6" fmla="*/ 339969 h 1371600"/>
              <a:gd name="connsiteX7" fmla="*/ 2379784 w 2614246"/>
              <a:gd name="connsiteY7" fmla="*/ 375138 h 1371600"/>
              <a:gd name="connsiteX8" fmla="*/ 2215661 w 2614246"/>
              <a:gd name="connsiteY8" fmla="*/ 445476 h 1371600"/>
              <a:gd name="connsiteX9" fmla="*/ 2145323 w 2614246"/>
              <a:gd name="connsiteY9" fmla="*/ 480646 h 1371600"/>
              <a:gd name="connsiteX10" fmla="*/ 2110153 w 2614246"/>
              <a:gd name="connsiteY10" fmla="*/ 504092 h 1371600"/>
              <a:gd name="connsiteX11" fmla="*/ 2074984 w 2614246"/>
              <a:gd name="connsiteY11" fmla="*/ 515815 h 1371600"/>
              <a:gd name="connsiteX12" fmla="*/ 2016369 w 2614246"/>
              <a:gd name="connsiteY12" fmla="*/ 562707 h 1371600"/>
              <a:gd name="connsiteX13" fmla="*/ 1981200 w 2614246"/>
              <a:gd name="connsiteY13" fmla="*/ 574430 h 1371600"/>
              <a:gd name="connsiteX14" fmla="*/ 1910861 w 2614246"/>
              <a:gd name="connsiteY14" fmla="*/ 609600 h 1371600"/>
              <a:gd name="connsiteX15" fmla="*/ 1652953 w 2614246"/>
              <a:gd name="connsiteY15" fmla="*/ 703384 h 1371600"/>
              <a:gd name="connsiteX16" fmla="*/ 1606061 w 2614246"/>
              <a:gd name="connsiteY16" fmla="*/ 738553 h 1371600"/>
              <a:gd name="connsiteX17" fmla="*/ 1336430 w 2614246"/>
              <a:gd name="connsiteY17" fmla="*/ 832338 h 1371600"/>
              <a:gd name="connsiteX18" fmla="*/ 1301261 w 2614246"/>
              <a:gd name="connsiteY18" fmla="*/ 844061 h 1371600"/>
              <a:gd name="connsiteX19" fmla="*/ 1172307 w 2614246"/>
              <a:gd name="connsiteY19" fmla="*/ 879230 h 1371600"/>
              <a:gd name="connsiteX20" fmla="*/ 1078523 w 2614246"/>
              <a:gd name="connsiteY20" fmla="*/ 914400 h 1371600"/>
              <a:gd name="connsiteX21" fmla="*/ 1008184 w 2614246"/>
              <a:gd name="connsiteY21" fmla="*/ 961292 h 1371600"/>
              <a:gd name="connsiteX22" fmla="*/ 926123 w 2614246"/>
              <a:gd name="connsiteY22" fmla="*/ 996461 h 1371600"/>
              <a:gd name="connsiteX23" fmla="*/ 879230 w 2614246"/>
              <a:gd name="connsiteY23" fmla="*/ 1019907 h 1371600"/>
              <a:gd name="connsiteX24" fmla="*/ 715107 w 2614246"/>
              <a:gd name="connsiteY24" fmla="*/ 1066800 h 1371600"/>
              <a:gd name="connsiteX25" fmla="*/ 597876 w 2614246"/>
              <a:gd name="connsiteY25" fmla="*/ 1125415 h 1371600"/>
              <a:gd name="connsiteX26" fmla="*/ 539261 w 2614246"/>
              <a:gd name="connsiteY26" fmla="*/ 1148861 h 1371600"/>
              <a:gd name="connsiteX27" fmla="*/ 457200 w 2614246"/>
              <a:gd name="connsiteY27" fmla="*/ 1195753 h 1371600"/>
              <a:gd name="connsiteX28" fmla="*/ 351692 w 2614246"/>
              <a:gd name="connsiteY28" fmla="*/ 1230923 h 1371600"/>
              <a:gd name="connsiteX29" fmla="*/ 304800 w 2614246"/>
              <a:gd name="connsiteY29" fmla="*/ 1254369 h 1371600"/>
              <a:gd name="connsiteX30" fmla="*/ 234461 w 2614246"/>
              <a:gd name="connsiteY30" fmla="*/ 1277815 h 1371600"/>
              <a:gd name="connsiteX31" fmla="*/ 199292 w 2614246"/>
              <a:gd name="connsiteY31" fmla="*/ 1301261 h 1371600"/>
              <a:gd name="connsiteX32" fmla="*/ 82061 w 2614246"/>
              <a:gd name="connsiteY32" fmla="*/ 1336430 h 1371600"/>
              <a:gd name="connsiteX33" fmla="*/ 11723 w 2614246"/>
              <a:gd name="connsiteY33" fmla="*/ 1371600 h 1371600"/>
              <a:gd name="connsiteX34" fmla="*/ 0 w 2614246"/>
              <a:gd name="connsiteY34" fmla="*/ 1359876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4246" h="1371600">
                <a:moveTo>
                  <a:pt x="2614246" y="0"/>
                </a:moveTo>
                <a:cubicBezTo>
                  <a:pt x="2610338" y="23446"/>
                  <a:pt x="2611665" y="48397"/>
                  <a:pt x="2602523" y="70338"/>
                </a:cubicBezTo>
                <a:cubicBezTo>
                  <a:pt x="2591685" y="96349"/>
                  <a:pt x="2555630" y="140676"/>
                  <a:pt x="2555630" y="140676"/>
                </a:cubicBezTo>
                <a:cubicBezTo>
                  <a:pt x="2547486" y="165109"/>
                  <a:pt x="2536557" y="203422"/>
                  <a:pt x="2520461" y="222738"/>
                </a:cubicBezTo>
                <a:cubicBezTo>
                  <a:pt x="2511441" y="233562"/>
                  <a:pt x="2497015" y="238369"/>
                  <a:pt x="2485292" y="246184"/>
                </a:cubicBezTo>
                <a:cubicBezTo>
                  <a:pt x="2477477" y="257907"/>
                  <a:pt x="2471124" y="270750"/>
                  <a:pt x="2461846" y="281353"/>
                </a:cubicBezTo>
                <a:cubicBezTo>
                  <a:pt x="2443650" y="302148"/>
                  <a:pt x="2418557" y="316978"/>
                  <a:pt x="2403230" y="339969"/>
                </a:cubicBezTo>
                <a:cubicBezTo>
                  <a:pt x="2395415" y="351692"/>
                  <a:pt x="2391326" y="367058"/>
                  <a:pt x="2379784" y="375138"/>
                </a:cubicBezTo>
                <a:cubicBezTo>
                  <a:pt x="2302646" y="429134"/>
                  <a:pt x="2291756" y="413770"/>
                  <a:pt x="2215661" y="445476"/>
                </a:cubicBezTo>
                <a:cubicBezTo>
                  <a:pt x="2191464" y="455558"/>
                  <a:pt x="2168238" y="467915"/>
                  <a:pt x="2145323" y="480646"/>
                </a:cubicBezTo>
                <a:cubicBezTo>
                  <a:pt x="2133007" y="487489"/>
                  <a:pt x="2122755" y="497791"/>
                  <a:pt x="2110153" y="504092"/>
                </a:cubicBezTo>
                <a:cubicBezTo>
                  <a:pt x="2099100" y="509618"/>
                  <a:pt x="2086707" y="511907"/>
                  <a:pt x="2074984" y="515815"/>
                </a:cubicBezTo>
                <a:cubicBezTo>
                  <a:pt x="2055446" y="531446"/>
                  <a:pt x="2037587" y="549446"/>
                  <a:pt x="2016369" y="562707"/>
                </a:cubicBezTo>
                <a:cubicBezTo>
                  <a:pt x="2005890" y="569256"/>
                  <a:pt x="1992492" y="569411"/>
                  <a:pt x="1981200" y="574430"/>
                </a:cubicBezTo>
                <a:cubicBezTo>
                  <a:pt x="1957246" y="585077"/>
                  <a:pt x="1935021" y="599428"/>
                  <a:pt x="1910861" y="609600"/>
                </a:cubicBezTo>
                <a:cubicBezTo>
                  <a:pt x="1801541" y="655630"/>
                  <a:pt x="1757186" y="668640"/>
                  <a:pt x="1652953" y="703384"/>
                </a:cubicBezTo>
                <a:cubicBezTo>
                  <a:pt x="1637322" y="715107"/>
                  <a:pt x="1623264" y="729290"/>
                  <a:pt x="1606061" y="738553"/>
                </a:cubicBezTo>
                <a:cubicBezTo>
                  <a:pt x="1489162" y="801499"/>
                  <a:pt x="1477535" y="785303"/>
                  <a:pt x="1336430" y="832338"/>
                </a:cubicBezTo>
                <a:cubicBezTo>
                  <a:pt x="1324707" y="836246"/>
                  <a:pt x="1313143" y="840666"/>
                  <a:pt x="1301261" y="844061"/>
                </a:cubicBezTo>
                <a:cubicBezTo>
                  <a:pt x="1226159" y="865519"/>
                  <a:pt x="1270939" y="846352"/>
                  <a:pt x="1172307" y="879230"/>
                </a:cubicBezTo>
                <a:cubicBezTo>
                  <a:pt x="1140633" y="889788"/>
                  <a:pt x="1108385" y="899469"/>
                  <a:pt x="1078523" y="914400"/>
                </a:cubicBezTo>
                <a:cubicBezTo>
                  <a:pt x="1053319" y="927002"/>
                  <a:pt x="1032995" y="947932"/>
                  <a:pt x="1008184" y="961292"/>
                </a:cubicBezTo>
                <a:cubicBezTo>
                  <a:pt x="981981" y="975401"/>
                  <a:pt x="953215" y="984146"/>
                  <a:pt x="926123" y="996461"/>
                </a:cubicBezTo>
                <a:cubicBezTo>
                  <a:pt x="910213" y="1003693"/>
                  <a:pt x="895809" y="1014381"/>
                  <a:pt x="879230" y="1019907"/>
                </a:cubicBezTo>
                <a:cubicBezTo>
                  <a:pt x="825253" y="1037899"/>
                  <a:pt x="765997" y="1041355"/>
                  <a:pt x="715107" y="1066800"/>
                </a:cubicBezTo>
                <a:cubicBezTo>
                  <a:pt x="676030" y="1086338"/>
                  <a:pt x="638441" y="1109189"/>
                  <a:pt x="597876" y="1125415"/>
                </a:cubicBezTo>
                <a:cubicBezTo>
                  <a:pt x="578338" y="1133230"/>
                  <a:pt x="558083" y="1139450"/>
                  <a:pt x="539261" y="1148861"/>
                </a:cubicBezTo>
                <a:cubicBezTo>
                  <a:pt x="465712" y="1185636"/>
                  <a:pt x="546263" y="1161497"/>
                  <a:pt x="457200" y="1195753"/>
                </a:cubicBezTo>
                <a:cubicBezTo>
                  <a:pt x="422599" y="1209061"/>
                  <a:pt x="386293" y="1217615"/>
                  <a:pt x="351692" y="1230923"/>
                </a:cubicBezTo>
                <a:cubicBezTo>
                  <a:pt x="335381" y="1237196"/>
                  <a:pt x="321026" y="1247879"/>
                  <a:pt x="304800" y="1254369"/>
                </a:cubicBezTo>
                <a:cubicBezTo>
                  <a:pt x="281853" y="1263548"/>
                  <a:pt x="255025" y="1264106"/>
                  <a:pt x="234461" y="1277815"/>
                </a:cubicBezTo>
                <a:cubicBezTo>
                  <a:pt x="222738" y="1285630"/>
                  <a:pt x="212242" y="1295711"/>
                  <a:pt x="199292" y="1301261"/>
                </a:cubicBezTo>
                <a:cubicBezTo>
                  <a:pt x="153420" y="1320920"/>
                  <a:pt x="129341" y="1304910"/>
                  <a:pt x="82061" y="1336430"/>
                </a:cubicBezTo>
                <a:cubicBezTo>
                  <a:pt x="64282" y="1348283"/>
                  <a:pt x="35989" y="1371600"/>
                  <a:pt x="11723" y="1371600"/>
                </a:cubicBezTo>
                <a:cubicBezTo>
                  <a:pt x="6196" y="1371600"/>
                  <a:pt x="3908" y="1363784"/>
                  <a:pt x="0" y="13598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9" name="Прямая со стрелкой 48"/>
          <p:cNvCxnSpPr>
            <a:stCxn id="47" idx="32"/>
          </p:cNvCxnSpPr>
          <p:nvPr/>
        </p:nvCxnSpPr>
        <p:spPr>
          <a:xfrm flipH="1">
            <a:off x="7235748" y="5533292"/>
            <a:ext cx="91175" cy="58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3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79142" y="273060"/>
            <a:ext cx="10081260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" tIns="0" rIns="1587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Подумайте о том,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что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происходит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когда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вызывается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метод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setState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()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.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Первым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делом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React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объединяет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уже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имеющийся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state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с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объектом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,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передаваемым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в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setState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()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.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После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он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запускает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процесс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синхронизации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с DOM. Он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создает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новое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дерево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элементов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виртуального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ReactDOM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,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сравнивает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его с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предыдущем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деревом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элементов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,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окончательно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выясняет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что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же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случилось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и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как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это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сделать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наиболее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безболезненно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и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после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происходит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финальное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обновление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DOM в </a:t>
            </a:r>
            <a:r>
              <a:rPr kumimoji="0" lang="uk-UA" altLang="uk-UA" sz="1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вашем</a:t>
            </a:r>
            <a:r>
              <a:rPr kumimoji="0" lang="uk-UA" altLang="uk-UA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 браузере.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9" y="2212356"/>
            <a:ext cx="4991100" cy="1162050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1739590" y="735980"/>
            <a:ext cx="434898" cy="1750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2575932" y="724829"/>
            <a:ext cx="1483112" cy="161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Скругленный прямоугольник 7"/>
          <p:cNvSpPr/>
          <p:nvPr/>
        </p:nvSpPr>
        <p:spPr>
          <a:xfrm>
            <a:off x="3200401" y="2352907"/>
            <a:ext cx="2743200" cy="3568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6255834" y="1572322"/>
            <a:ext cx="5936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Тобто, як бачимо, в тому числі з попереднього прикладу, -  виклик </a:t>
            </a:r>
            <a:r>
              <a:rPr lang="en-US" dirty="0" err="1" smtClean="0"/>
              <a:t>setState</a:t>
            </a:r>
            <a:r>
              <a:rPr lang="en-US" dirty="0" smtClean="0"/>
              <a:t> </a:t>
            </a:r>
            <a:r>
              <a:rPr lang="uk-UA" dirty="0" smtClean="0"/>
              <a:t>фактично провокує запуск </a:t>
            </a:r>
            <a:r>
              <a:rPr lang="uk-UA" dirty="0" err="1" smtClean="0"/>
              <a:t>всьго</a:t>
            </a:r>
            <a:r>
              <a:rPr lang="uk-UA" dirty="0" smtClean="0"/>
              <a:t> процесу оновлення і </a:t>
            </a:r>
            <a:r>
              <a:rPr lang="ru-RU" dirty="0" smtClean="0"/>
              <a:t>як </a:t>
            </a:r>
            <a:r>
              <a:rPr lang="ru-RU" dirty="0" err="1" smtClean="0"/>
              <a:t>насл</a:t>
            </a:r>
            <a:r>
              <a:rPr lang="uk-UA" dirty="0" smtClean="0"/>
              <a:t>і</a:t>
            </a:r>
            <a:r>
              <a:rPr lang="ru-RU" dirty="0" smtClean="0"/>
              <a:t>док</a:t>
            </a:r>
            <a:r>
              <a:rPr lang="uk-UA" dirty="0" smtClean="0"/>
              <a:t> </a:t>
            </a:r>
            <a:r>
              <a:rPr lang="en-US" dirty="0" smtClean="0"/>
              <a:t>render()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4" y="3693841"/>
            <a:ext cx="3657600" cy="114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04371" y="3668751"/>
            <a:ext cx="73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Функціональний </a:t>
            </a:r>
            <a:r>
              <a:rPr lang="en-US" dirty="0" err="1" smtClean="0"/>
              <a:t>setState</a:t>
            </a:r>
            <a:r>
              <a:rPr lang="en-US" dirty="0" smtClean="0"/>
              <a:t>(</a:t>
            </a:r>
            <a:r>
              <a:rPr lang="ru-RU" dirty="0" smtClean="0"/>
              <a:t>в </a:t>
            </a:r>
            <a:r>
              <a:rPr lang="ru-RU" dirty="0" err="1" smtClean="0"/>
              <a:t>якост</a:t>
            </a:r>
            <a:r>
              <a:rPr lang="uk-UA" dirty="0" smtClean="0"/>
              <a:t>і </a:t>
            </a:r>
            <a:r>
              <a:rPr lang="uk-UA" dirty="0" err="1" smtClean="0"/>
              <a:t>аргумента</a:t>
            </a:r>
            <a:r>
              <a:rPr lang="uk-UA" dirty="0" smtClean="0"/>
              <a:t> передаємо ф-ю, а не </a:t>
            </a:r>
            <a:r>
              <a:rPr lang="uk-UA" dirty="0" err="1" smtClean="0"/>
              <a:t>обʼєкт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12" name="Полилиния 11"/>
          <p:cNvSpPr/>
          <p:nvPr/>
        </p:nvSpPr>
        <p:spPr>
          <a:xfrm>
            <a:off x="2408663" y="3423424"/>
            <a:ext cx="7593981" cy="301083"/>
          </a:xfrm>
          <a:custGeom>
            <a:avLst/>
            <a:gdLst>
              <a:gd name="connsiteX0" fmla="*/ 7593981 w 7593981"/>
              <a:gd name="connsiteY0" fmla="*/ 301083 h 301083"/>
              <a:gd name="connsiteX1" fmla="*/ 7471317 w 7593981"/>
              <a:gd name="connsiteY1" fmla="*/ 211874 h 301083"/>
              <a:gd name="connsiteX2" fmla="*/ 7359805 w 7593981"/>
              <a:gd name="connsiteY2" fmla="*/ 167269 h 301083"/>
              <a:gd name="connsiteX3" fmla="*/ 7315200 w 7593981"/>
              <a:gd name="connsiteY3" fmla="*/ 144966 h 301083"/>
              <a:gd name="connsiteX4" fmla="*/ 7214839 w 7593981"/>
              <a:gd name="connsiteY4" fmla="*/ 111513 h 301083"/>
              <a:gd name="connsiteX5" fmla="*/ 7181386 w 7593981"/>
              <a:gd name="connsiteY5" fmla="*/ 100361 h 301083"/>
              <a:gd name="connsiteX6" fmla="*/ 7081025 w 7593981"/>
              <a:gd name="connsiteY6" fmla="*/ 89210 h 301083"/>
              <a:gd name="connsiteX7" fmla="*/ 7047571 w 7593981"/>
              <a:gd name="connsiteY7" fmla="*/ 78059 h 301083"/>
              <a:gd name="connsiteX8" fmla="*/ 6835698 w 7593981"/>
              <a:gd name="connsiteY8" fmla="*/ 55756 h 301083"/>
              <a:gd name="connsiteX9" fmla="*/ 6802244 w 7593981"/>
              <a:gd name="connsiteY9" fmla="*/ 44605 h 301083"/>
              <a:gd name="connsiteX10" fmla="*/ 6668430 w 7593981"/>
              <a:gd name="connsiteY10" fmla="*/ 22303 h 301083"/>
              <a:gd name="connsiteX11" fmla="*/ 6333893 w 7593981"/>
              <a:gd name="connsiteY11" fmla="*/ 0 h 301083"/>
              <a:gd name="connsiteX12" fmla="*/ 6055113 w 7593981"/>
              <a:gd name="connsiteY12" fmla="*/ 11152 h 301083"/>
              <a:gd name="connsiteX13" fmla="*/ 6010508 w 7593981"/>
              <a:gd name="connsiteY13" fmla="*/ 22303 h 301083"/>
              <a:gd name="connsiteX14" fmla="*/ 5943600 w 7593981"/>
              <a:gd name="connsiteY14" fmla="*/ 33454 h 301083"/>
              <a:gd name="connsiteX15" fmla="*/ 5787483 w 7593981"/>
              <a:gd name="connsiteY15" fmla="*/ 44605 h 301083"/>
              <a:gd name="connsiteX16" fmla="*/ 5698274 w 7593981"/>
              <a:gd name="connsiteY16" fmla="*/ 66908 h 301083"/>
              <a:gd name="connsiteX17" fmla="*/ 5620215 w 7593981"/>
              <a:gd name="connsiteY17" fmla="*/ 78059 h 301083"/>
              <a:gd name="connsiteX18" fmla="*/ 5553308 w 7593981"/>
              <a:gd name="connsiteY18" fmla="*/ 89210 h 301083"/>
              <a:gd name="connsiteX19" fmla="*/ 4594303 w 7593981"/>
              <a:gd name="connsiteY19" fmla="*/ 100361 h 301083"/>
              <a:gd name="connsiteX20" fmla="*/ 4516244 w 7593981"/>
              <a:gd name="connsiteY20" fmla="*/ 111513 h 301083"/>
              <a:gd name="connsiteX21" fmla="*/ 4404732 w 7593981"/>
              <a:gd name="connsiteY21" fmla="*/ 122664 h 301083"/>
              <a:gd name="connsiteX22" fmla="*/ 4315522 w 7593981"/>
              <a:gd name="connsiteY22" fmla="*/ 144966 h 301083"/>
              <a:gd name="connsiteX23" fmla="*/ 4215161 w 7593981"/>
              <a:gd name="connsiteY23" fmla="*/ 178420 h 301083"/>
              <a:gd name="connsiteX24" fmla="*/ 4047893 w 7593981"/>
              <a:gd name="connsiteY24" fmla="*/ 211874 h 301083"/>
              <a:gd name="connsiteX25" fmla="*/ 3757961 w 7593981"/>
              <a:gd name="connsiteY25" fmla="*/ 200722 h 301083"/>
              <a:gd name="connsiteX26" fmla="*/ 3724508 w 7593981"/>
              <a:gd name="connsiteY26" fmla="*/ 189571 h 301083"/>
              <a:gd name="connsiteX27" fmla="*/ 3657600 w 7593981"/>
              <a:gd name="connsiteY27" fmla="*/ 178420 h 301083"/>
              <a:gd name="connsiteX28" fmla="*/ 3557239 w 7593981"/>
              <a:gd name="connsiteY28" fmla="*/ 156117 h 301083"/>
              <a:gd name="connsiteX29" fmla="*/ 3523786 w 7593981"/>
              <a:gd name="connsiteY29" fmla="*/ 144966 h 301083"/>
              <a:gd name="connsiteX30" fmla="*/ 3434576 w 7593981"/>
              <a:gd name="connsiteY30" fmla="*/ 133815 h 301083"/>
              <a:gd name="connsiteX31" fmla="*/ 3334215 w 7593981"/>
              <a:gd name="connsiteY31" fmla="*/ 111513 h 301083"/>
              <a:gd name="connsiteX32" fmla="*/ 3300761 w 7593981"/>
              <a:gd name="connsiteY32" fmla="*/ 100361 h 301083"/>
              <a:gd name="connsiteX33" fmla="*/ 3245005 w 7593981"/>
              <a:gd name="connsiteY33" fmla="*/ 89210 h 301083"/>
              <a:gd name="connsiteX34" fmla="*/ 3178098 w 7593981"/>
              <a:gd name="connsiteY34" fmla="*/ 66908 h 301083"/>
              <a:gd name="connsiteX35" fmla="*/ 3100039 w 7593981"/>
              <a:gd name="connsiteY35" fmla="*/ 44605 h 301083"/>
              <a:gd name="connsiteX36" fmla="*/ 3055435 w 7593981"/>
              <a:gd name="connsiteY36" fmla="*/ 33454 h 301083"/>
              <a:gd name="connsiteX37" fmla="*/ 2877015 w 7593981"/>
              <a:gd name="connsiteY37" fmla="*/ 44605 h 301083"/>
              <a:gd name="connsiteX38" fmla="*/ 2810108 w 7593981"/>
              <a:gd name="connsiteY38" fmla="*/ 55756 h 301083"/>
              <a:gd name="connsiteX39" fmla="*/ 2754352 w 7593981"/>
              <a:gd name="connsiteY39" fmla="*/ 66908 h 301083"/>
              <a:gd name="connsiteX40" fmla="*/ 2509025 w 7593981"/>
              <a:gd name="connsiteY40" fmla="*/ 78059 h 301083"/>
              <a:gd name="connsiteX41" fmla="*/ 2341757 w 7593981"/>
              <a:gd name="connsiteY41" fmla="*/ 100361 h 301083"/>
              <a:gd name="connsiteX42" fmla="*/ 2286000 w 7593981"/>
              <a:gd name="connsiteY42" fmla="*/ 111513 h 301083"/>
              <a:gd name="connsiteX43" fmla="*/ 2085278 w 7593981"/>
              <a:gd name="connsiteY43" fmla="*/ 100361 h 301083"/>
              <a:gd name="connsiteX44" fmla="*/ 2040674 w 7593981"/>
              <a:gd name="connsiteY44" fmla="*/ 89210 h 301083"/>
              <a:gd name="connsiteX45" fmla="*/ 1973766 w 7593981"/>
              <a:gd name="connsiteY45" fmla="*/ 78059 h 301083"/>
              <a:gd name="connsiteX46" fmla="*/ 1929161 w 7593981"/>
              <a:gd name="connsiteY46" fmla="*/ 66908 h 301083"/>
              <a:gd name="connsiteX47" fmla="*/ 1750742 w 7593981"/>
              <a:gd name="connsiteY47" fmla="*/ 44605 h 301083"/>
              <a:gd name="connsiteX48" fmla="*/ 1550020 w 7593981"/>
              <a:gd name="connsiteY48" fmla="*/ 55756 h 301083"/>
              <a:gd name="connsiteX49" fmla="*/ 1427357 w 7593981"/>
              <a:gd name="connsiteY49" fmla="*/ 66908 h 301083"/>
              <a:gd name="connsiteX50" fmla="*/ 1204332 w 7593981"/>
              <a:gd name="connsiteY50" fmla="*/ 78059 h 301083"/>
              <a:gd name="connsiteX51" fmla="*/ 880947 w 7593981"/>
              <a:gd name="connsiteY51" fmla="*/ 100361 h 301083"/>
              <a:gd name="connsiteX52" fmla="*/ 724830 w 7593981"/>
              <a:gd name="connsiteY52" fmla="*/ 122664 h 301083"/>
              <a:gd name="connsiteX53" fmla="*/ 468352 w 7593981"/>
              <a:gd name="connsiteY53" fmla="*/ 111513 h 301083"/>
              <a:gd name="connsiteX54" fmla="*/ 412596 w 7593981"/>
              <a:gd name="connsiteY54" fmla="*/ 100361 h 301083"/>
              <a:gd name="connsiteX55" fmla="*/ 301083 w 7593981"/>
              <a:gd name="connsiteY55" fmla="*/ 89210 h 301083"/>
              <a:gd name="connsiteX56" fmla="*/ 66908 w 7593981"/>
              <a:gd name="connsiteY56" fmla="*/ 100361 h 301083"/>
              <a:gd name="connsiteX57" fmla="*/ 0 w 7593981"/>
              <a:gd name="connsiteY57" fmla="*/ 122664 h 3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593981" h="301083">
                <a:moveTo>
                  <a:pt x="7593981" y="301083"/>
                </a:moveTo>
                <a:cubicBezTo>
                  <a:pt x="7553093" y="271347"/>
                  <a:pt x="7516537" y="234485"/>
                  <a:pt x="7471317" y="211874"/>
                </a:cubicBezTo>
                <a:cubicBezTo>
                  <a:pt x="7366717" y="159571"/>
                  <a:pt x="7497595" y="222385"/>
                  <a:pt x="7359805" y="167269"/>
                </a:cubicBezTo>
                <a:cubicBezTo>
                  <a:pt x="7344371" y="161095"/>
                  <a:pt x="7330715" y="150933"/>
                  <a:pt x="7315200" y="144966"/>
                </a:cubicBezTo>
                <a:cubicBezTo>
                  <a:pt x="7282287" y="132307"/>
                  <a:pt x="7248293" y="122664"/>
                  <a:pt x="7214839" y="111513"/>
                </a:cubicBezTo>
                <a:cubicBezTo>
                  <a:pt x="7203688" y="107796"/>
                  <a:pt x="7193068" y="101659"/>
                  <a:pt x="7181386" y="100361"/>
                </a:cubicBezTo>
                <a:lnTo>
                  <a:pt x="7081025" y="89210"/>
                </a:lnTo>
                <a:cubicBezTo>
                  <a:pt x="7069874" y="85493"/>
                  <a:pt x="7059046" y="80609"/>
                  <a:pt x="7047571" y="78059"/>
                </a:cubicBezTo>
                <a:cubicBezTo>
                  <a:pt x="6976721" y="62315"/>
                  <a:pt x="6909188" y="61410"/>
                  <a:pt x="6835698" y="55756"/>
                </a:cubicBezTo>
                <a:cubicBezTo>
                  <a:pt x="6824547" y="52039"/>
                  <a:pt x="6813648" y="47456"/>
                  <a:pt x="6802244" y="44605"/>
                </a:cubicBezTo>
                <a:cubicBezTo>
                  <a:pt x="6763301" y="34869"/>
                  <a:pt x="6706195" y="27024"/>
                  <a:pt x="6668430" y="22303"/>
                </a:cubicBezTo>
                <a:cubicBezTo>
                  <a:pt x="6522356" y="4044"/>
                  <a:pt x="6527497" y="9220"/>
                  <a:pt x="6333893" y="0"/>
                </a:cubicBezTo>
                <a:cubicBezTo>
                  <a:pt x="6240966" y="3717"/>
                  <a:pt x="6147894" y="4753"/>
                  <a:pt x="6055113" y="11152"/>
                </a:cubicBezTo>
                <a:cubicBezTo>
                  <a:pt x="6039823" y="12206"/>
                  <a:pt x="6025536" y="19297"/>
                  <a:pt x="6010508" y="22303"/>
                </a:cubicBezTo>
                <a:cubicBezTo>
                  <a:pt x="5988337" y="26737"/>
                  <a:pt x="5966098" y="31204"/>
                  <a:pt x="5943600" y="33454"/>
                </a:cubicBezTo>
                <a:cubicBezTo>
                  <a:pt x="5891687" y="38645"/>
                  <a:pt x="5839522" y="40888"/>
                  <a:pt x="5787483" y="44605"/>
                </a:cubicBezTo>
                <a:cubicBezTo>
                  <a:pt x="5757747" y="52039"/>
                  <a:pt x="5728618" y="62573"/>
                  <a:pt x="5698274" y="66908"/>
                </a:cubicBezTo>
                <a:lnTo>
                  <a:pt x="5620215" y="78059"/>
                </a:lnTo>
                <a:cubicBezTo>
                  <a:pt x="5597868" y="81497"/>
                  <a:pt x="5575913" y="88719"/>
                  <a:pt x="5553308" y="89210"/>
                </a:cubicBezTo>
                <a:cubicBezTo>
                  <a:pt x="5233694" y="96158"/>
                  <a:pt x="4913971" y="96644"/>
                  <a:pt x="4594303" y="100361"/>
                </a:cubicBezTo>
                <a:cubicBezTo>
                  <a:pt x="4568283" y="104078"/>
                  <a:pt x="4542348" y="108442"/>
                  <a:pt x="4516244" y="111513"/>
                </a:cubicBezTo>
                <a:cubicBezTo>
                  <a:pt x="4479144" y="115878"/>
                  <a:pt x="4441580" y="116523"/>
                  <a:pt x="4404732" y="122664"/>
                </a:cubicBezTo>
                <a:cubicBezTo>
                  <a:pt x="4374497" y="127703"/>
                  <a:pt x="4315522" y="144966"/>
                  <a:pt x="4315522" y="144966"/>
                </a:cubicBezTo>
                <a:cubicBezTo>
                  <a:pt x="4246742" y="179357"/>
                  <a:pt x="4295452" y="159891"/>
                  <a:pt x="4215161" y="178420"/>
                </a:cubicBezTo>
                <a:cubicBezTo>
                  <a:pt x="4075356" y="210682"/>
                  <a:pt x="4177816" y="193312"/>
                  <a:pt x="4047893" y="211874"/>
                </a:cubicBezTo>
                <a:cubicBezTo>
                  <a:pt x="3951249" y="208157"/>
                  <a:pt x="3854447" y="207376"/>
                  <a:pt x="3757961" y="200722"/>
                </a:cubicBezTo>
                <a:cubicBezTo>
                  <a:pt x="3746235" y="199913"/>
                  <a:pt x="3735982" y="192121"/>
                  <a:pt x="3724508" y="189571"/>
                </a:cubicBezTo>
                <a:cubicBezTo>
                  <a:pt x="3702436" y="184666"/>
                  <a:pt x="3679903" y="182137"/>
                  <a:pt x="3657600" y="178420"/>
                </a:cubicBezTo>
                <a:cubicBezTo>
                  <a:pt x="3582293" y="153318"/>
                  <a:pt x="3674991" y="182285"/>
                  <a:pt x="3557239" y="156117"/>
                </a:cubicBezTo>
                <a:cubicBezTo>
                  <a:pt x="3545765" y="153567"/>
                  <a:pt x="3535351" y="147069"/>
                  <a:pt x="3523786" y="144966"/>
                </a:cubicBezTo>
                <a:cubicBezTo>
                  <a:pt x="3494301" y="139605"/>
                  <a:pt x="3464313" y="137532"/>
                  <a:pt x="3434576" y="133815"/>
                </a:cubicBezTo>
                <a:cubicBezTo>
                  <a:pt x="3359261" y="108711"/>
                  <a:pt x="3451979" y="137683"/>
                  <a:pt x="3334215" y="111513"/>
                </a:cubicBezTo>
                <a:cubicBezTo>
                  <a:pt x="3322740" y="108963"/>
                  <a:pt x="3312165" y="103212"/>
                  <a:pt x="3300761" y="100361"/>
                </a:cubicBezTo>
                <a:cubicBezTo>
                  <a:pt x="3282374" y="95764"/>
                  <a:pt x="3263291" y="94197"/>
                  <a:pt x="3245005" y="89210"/>
                </a:cubicBezTo>
                <a:cubicBezTo>
                  <a:pt x="3222325" y="83025"/>
                  <a:pt x="3200905" y="72610"/>
                  <a:pt x="3178098" y="66908"/>
                </a:cubicBezTo>
                <a:cubicBezTo>
                  <a:pt x="3038618" y="32036"/>
                  <a:pt x="3212052" y="76608"/>
                  <a:pt x="3100039" y="44605"/>
                </a:cubicBezTo>
                <a:cubicBezTo>
                  <a:pt x="3085303" y="40395"/>
                  <a:pt x="3070303" y="37171"/>
                  <a:pt x="3055435" y="33454"/>
                </a:cubicBezTo>
                <a:cubicBezTo>
                  <a:pt x="2995962" y="37171"/>
                  <a:pt x="2936360" y="39210"/>
                  <a:pt x="2877015" y="44605"/>
                </a:cubicBezTo>
                <a:cubicBezTo>
                  <a:pt x="2854498" y="46652"/>
                  <a:pt x="2832353" y="51711"/>
                  <a:pt x="2810108" y="55756"/>
                </a:cubicBezTo>
                <a:cubicBezTo>
                  <a:pt x="2791460" y="59147"/>
                  <a:pt x="2773254" y="65508"/>
                  <a:pt x="2754352" y="66908"/>
                </a:cubicBezTo>
                <a:cubicBezTo>
                  <a:pt x="2672716" y="72955"/>
                  <a:pt x="2590801" y="74342"/>
                  <a:pt x="2509025" y="78059"/>
                </a:cubicBezTo>
                <a:cubicBezTo>
                  <a:pt x="2383557" y="103152"/>
                  <a:pt x="2537329" y="74284"/>
                  <a:pt x="2341757" y="100361"/>
                </a:cubicBezTo>
                <a:cubicBezTo>
                  <a:pt x="2322969" y="102866"/>
                  <a:pt x="2304586" y="107796"/>
                  <a:pt x="2286000" y="111513"/>
                </a:cubicBezTo>
                <a:cubicBezTo>
                  <a:pt x="2219093" y="107796"/>
                  <a:pt x="2152013" y="106428"/>
                  <a:pt x="2085278" y="100361"/>
                </a:cubicBezTo>
                <a:cubicBezTo>
                  <a:pt x="2070015" y="98973"/>
                  <a:pt x="2055702" y="92216"/>
                  <a:pt x="2040674" y="89210"/>
                </a:cubicBezTo>
                <a:cubicBezTo>
                  <a:pt x="2018503" y="84776"/>
                  <a:pt x="1995937" y="82493"/>
                  <a:pt x="1973766" y="78059"/>
                </a:cubicBezTo>
                <a:cubicBezTo>
                  <a:pt x="1958738" y="75053"/>
                  <a:pt x="1944317" y="69181"/>
                  <a:pt x="1929161" y="66908"/>
                </a:cubicBezTo>
                <a:cubicBezTo>
                  <a:pt x="1869888" y="58017"/>
                  <a:pt x="1750742" y="44605"/>
                  <a:pt x="1750742" y="44605"/>
                </a:cubicBezTo>
                <a:lnTo>
                  <a:pt x="1550020" y="55756"/>
                </a:lnTo>
                <a:cubicBezTo>
                  <a:pt x="1509061" y="58581"/>
                  <a:pt x="1468328" y="64265"/>
                  <a:pt x="1427357" y="66908"/>
                </a:cubicBezTo>
                <a:cubicBezTo>
                  <a:pt x="1353077" y="71700"/>
                  <a:pt x="1278674" y="74342"/>
                  <a:pt x="1204332" y="78059"/>
                </a:cubicBezTo>
                <a:cubicBezTo>
                  <a:pt x="1059163" y="114351"/>
                  <a:pt x="1237786" y="72912"/>
                  <a:pt x="880947" y="100361"/>
                </a:cubicBezTo>
                <a:cubicBezTo>
                  <a:pt x="828534" y="104393"/>
                  <a:pt x="724830" y="122664"/>
                  <a:pt x="724830" y="122664"/>
                </a:cubicBezTo>
                <a:cubicBezTo>
                  <a:pt x="639337" y="118947"/>
                  <a:pt x="553708" y="117610"/>
                  <a:pt x="468352" y="111513"/>
                </a:cubicBezTo>
                <a:cubicBezTo>
                  <a:pt x="449447" y="110163"/>
                  <a:pt x="431383" y="102866"/>
                  <a:pt x="412596" y="100361"/>
                </a:cubicBezTo>
                <a:cubicBezTo>
                  <a:pt x="375567" y="95424"/>
                  <a:pt x="338254" y="92927"/>
                  <a:pt x="301083" y="89210"/>
                </a:cubicBezTo>
                <a:cubicBezTo>
                  <a:pt x="223025" y="92927"/>
                  <a:pt x="144577" y="91731"/>
                  <a:pt x="66908" y="100361"/>
                </a:cubicBezTo>
                <a:cubicBezTo>
                  <a:pt x="43543" y="102957"/>
                  <a:pt x="0" y="122664"/>
                  <a:pt x="0" y="1226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4" name="Прямая со стрелкой 13"/>
          <p:cNvCxnSpPr>
            <a:endCxn id="10" idx="0"/>
          </p:cNvCxnSpPr>
          <p:nvPr/>
        </p:nvCxnSpPr>
        <p:spPr>
          <a:xfrm flipH="1">
            <a:off x="2230244" y="3514855"/>
            <a:ext cx="167268" cy="178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 flipV="1">
            <a:off x="6122020" y="2709746"/>
            <a:ext cx="4861931" cy="98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986" y="4283410"/>
            <a:ext cx="4714875" cy="2171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61210" y="4283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Обʼєднання</a:t>
            </a:r>
            <a:endParaRPr lang="uk-UA" dirty="0"/>
          </a:p>
        </p:txBody>
      </p:sp>
      <p:cxnSp>
        <p:nvCxnSpPr>
          <p:cNvPr id="20" name="Прямая со стрелкой 19"/>
          <p:cNvCxnSpPr>
            <a:stCxn id="18" idx="3"/>
          </p:cNvCxnSpPr>
          <p:nvPr/>
        </p:nvCxnSpPr>
        <p:spPr>
          <a:xfrm>
            <a:off x="6000038" y="4468076"/>
            <a:ext cx="1270557" cy="90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8" idx="3"/>
          </p:cNvCxnSpPr>
          <p:nvPr/>
        </p:nvCxnSpPr>
        <p:spPr>
          <a:xfrm>
            <a:off x="6000038" y="4468076"/>
            <a:ext cx="1292860" cy="1152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8" idx="3"/>
          </p:cNvCxnSpPr>
          <p:nvPr/>
        </p:nvCxnSpPr>
        <p:spPr>
          <a:xfrm>
            <a:off x="6000038" y="4468076"/>
            <a:ext cx="1270557" cy="1357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62034" y="5991126"/>
            <a:ext cx="635027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" tIns="0" rIns="1587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medium-content-serif-font"/>
              </a:rPr>
              <a:t>итоговое значение score будет не 3, а 1, потому что React не вызывает setState 3 раза, а делает из него один следующий вызов </a:t>
            </a:r>
            <a:r>
              <a:rPr kumimoji="0" lang="uk-UA" altLang="uk-UA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this.setState({score : this.state.score + 1});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H="1">
            <a:off x="1214089" y="4652742"/>
            <a:ext cx="3658994" cy="117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43586" y="513726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дає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3250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32" y="3897584"/>
            <a:ext cx="2886075" cy="2876550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2627969" y="4415883"/>
            <a:ext cx="2222811" cy="211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51141" y="4204010"/>
            <a:ext cx="7017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Кожен </a:t>
            </a:r>
            <a:r>
              <a:rPr lang="en-US" dirty="0" smtClean="0"/>
              <a:t>Clock </a:t>
            </a:r>
            <a:r>
              <a:rPr lang="uk-UA" dirty="0" smtClean="0"/>
              <a:t>може передавати свій стан дочірнім елементам(вниз по дереву), але не може передавати батьківському тобто </a:t>
            </a:r>
            <a:r>
              <a:rPr lang="en-US" dirty="0" smtClean="0"/>
              <a:t>App(), </a:t>
            </a:r>
            <a:r>
              <a:rPr lang="ru-RU" dirty="0" smtClean="0"/>
              <a:t>при </a:t>
            </a:r>
            <a:r>
              <a:rPr lang="ru-RU" dirty="0" err="1" smtClean="0"/>
              <a:t>чому</a:t>
            </a:r>
            <a:r>
              <a:rPr lang="ru-RU" dirty="0" smtClean="0"/>
              <a:t> </a:t>
            </a:r>
            <a:r>
              <a:rPr lang="ru-RU" dirty="0" err="1" smtClean="0"/>
              <a:t>вс</a:t>
            </a:r>
            <a:r>
              <a:rPr lang="uk-UA" dirty="0" smtClean="0"/>
              <a:t>і три </a:t>
            </a:r>
            <a:r>
              <a:rPr lang="en-US" dirty="0" smtClean="0"/>
              <a:t>Clock</a:t>
            </a:r>
            <a:r>
              <a:rPr lang="ru-RU" dirty="0" smtClean="0"/>
              <a:t>-</a:t>
            </a:r>
            <a:r>
              <a:rPr lang="uk-UA" dirty="0" smtClean="0"/>
              <a:t>и ізольовані один від одного (тобто мають кожен свій стан) 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573095" y="6076744"/>
            <a:ext cx="290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&lt;div date={</a:t>
            </a:r>
            <a:r>
              <a:rPr lang="en-US" dirty="0" err="1" smtClean="0"/>
              <a:t>this.state.date</a:t>
            </a:r>
            <a:r>
              <a:rPr lang="en-US" dirty="0" smtClean="0"/>
              <a:t>} /&gt;</a:t>
            </a:r>
            <a:endParaRPr lang="uk-UA" dirty="0"/>
          </a:p>
        </p:txBody>
      </p:sp>
      <p:cxnSp>
        <p:nvCxnSpPr>
          <p:cNvPr id="9" name="Прямая со стрелкой 8"/>
          <p:cNvCxnSpPr>
            <a:endCxn id="7" idx="1"/>
          </p:cNvCxnSpPr>
          <p:nvPr/>
        </p:nvCxnSpPr>
        <p:spPr>
          <a:xfrm>
            <a:off x="2627969" y="4705815"/>
            <a:ext cx="3945126" cy="155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275346">
            <a:off x="4460487" y="5642517"/>
            <a:ext cx="1370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Дочірній </a:t>
            </a:r>
            <a:r>
              <a:rPr lang="en-US" dirty="0" smtClean="0"/>
              <a:t>div</a:t>
            </a:r>
            <a:endParaRPr lang="uk-UA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55142" y="3971306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The Data Flows Down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7" y="127238"/>
            <a:ext cx="3886200" cy="3381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0163" y="82633"/>
            <a:ext cx="767006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uk-UA" dirty="0" smtClean="0"/>
              <a:t>На відміну від </a:t>
            </a:r>
            <a:r>
              <a:rPr lang="uk-UA" dirty="0" err="1" smtClean="0"/>
              <a:t>обʼєктного</a:t>
            </a:r>
            <a:r>
              <a:rPr lang="uk-UA" dirty="0" smtClean="0"/>
              <a:t> </a:t>
            </a:r>
            <a:r>
              <a:rPr lang="en-US" dirty="0" err="1" smtClean="0"/>
              <a:t>setState</a:t>
            </a:r>
            <a:r>
              <a:rPr lang="en-US" dirty="0" smtClean="0"/>
              <a:t>, </a:t>
            </a:r>
            <a:r>
              <a:rPr lang="uk-UA" dirty="0" smtClean="0"/>
              <a:t>функціональний </a:t>
            </a:r>
            <a:r>
              <a:rPr lang="en-US" dirty="0" err="1" smtClean="0"/>
              <a:t>setState</a:t>
            </a:r>
            <a:r>
              <a:rPr lang="en-US" dirty="0" smtClean="0"/>
              <a:t> </a:t>
            </a:r>
            <a:r>
              <a:rPr lang="ru-RU" b="1" dirty="0" err="1" smtClean="0"/>
              <a:t>викону</a:t>
            </a:r>
            <a:r>
              <a:rPr lang="uk-UA" b="1" dirty="0" smtClean="0"/>
              <a:t>є всі функції по порядку (з одного стану в інший)</a:t>
            </a:r>
            <a:r>
              <a:rPr lang="uk-UA" dirty="0" smtClean="0"/>
              <a:t>, бо в першому випадку </a:t>
            </a:r>
            <a:r>
              <a:rPr lang="en-US" dirty="0" smtClean="0"/>
              <a:t>React 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4093765" y="1261308"/>
            <a:ext cx="28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виклик </a:t>
            </a:r>
            <a:r>
              <a:rPr lang="en-US" dirty="0" err="1" smtClean="0"/>
              <a:t>setState</a:t>
            </a:r>
            <a:r>
              <a:rPr lang="uk-UA" dirty="0" smtClean="0"/>
              <a:t>(</a:t>
            </a:r>
            <a:r>
              <a:rPr lang="en-US" dirty="0" smtClean="0"/>
              <a:t>{</a:t>
            </a:r>
            <a:r>
              <a:rPr lang="en-US" dirty="0" err="1" smtClean="0"/>
              <a:t>color:red</a:t>
            </a:r>
            <a:r>
              <a:rPr lang="en-US" dirty="0" smtClean="0"/>
              <a:t>}</a:t>
            </a:r>
            <a:r>
              <a:rPr lang="uk-UA" dirty="0" smtClean="0"/>
              <a:t>)</a:t>
            </a:r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6854670" y="1259028"/>
            <a:ext cx="28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виклик </a:t>
            </a:r>
            <a:r>
              <a:rPr lang="en-US" dirty="0" err="1" smtClean="0"/>
              <a:t>setState</a:t>
            </a:r>
            <a:r>
              <a:rPr lang="uk-UA" dirty="0" smtClean="0"/>
              <a:t>(</a:t>
            </a:r>
            <a:r>
              <a:rPr lang="en-US" dirty="0" smtClean="0"/>
              <a:t>{</a:t>
            </a:r>
            <a:r>
              <a:rPr lang="en-US" dirty="0" err="1"/>
              <a:t>color:red</a:t>
            </a:r>
            <a:r>
              <a:rPr lang="en-US" dirty="0" smtClean="0"/>
              <a:t>}</a:t>
            </a:r>
            <a:r>
              <a:rPr lang="uk-UA" dirty="0" smtClean="0"/>
              <a:t>)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9500839" y="1245971"/>
            <a:ext cx="28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виклик </a:t>
            </a:r>
            <a:r>
              <a:rPr lang="en-US" dirty="0" err="1" smtClean="0"/>
              <a:t>setState</a:t>
            </a:r>
            <a:r>
              <a:rPr lang="uk-UA" dirty="0" smtClean="0"/>
              <a:t>(</a:t>
            </a:r>
            <a:r>
              <a:rPr lang="en-US" dirty="0" smtClean="0"/>
              <a:t>{</a:t>
            </a:r>
            <a:r>
              <a:rPr lang="en-US" dirty="0" err="1"/>
              <a:t>color:red</a:t>
            </a:r>
            <a:r>
              <a:rPr lang="en-US" dirty="0" smtClean="0"/>
              <a:t>}</a:t>
            </a:r>
            <a:r>
              <a:rPr lang="uk-UA" dirty="0" smtClean="0"/>
              <a:t>)</a:t>
            </a:r>
            <a:endParaRPr lang="uk-UA" dirty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4093765" y="1122840"/>
            <a:ext cx="2763094" cy="6673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885145" y="1121129"/>
            <a:ext cx="2763094" cy="6673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9653767" y="1098203"/>
            <a:ext cx="2456458" cy="6673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4163980" y="2341106"/>
            <a:ext cx="2062975" cy="85994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React</a:t>
            </a:r>
            <a:r>
              <a:rPr lang="uk-UA" b="1" dirty="0" smtClean="0">
                <a:solidFill>
                  <a:schemeClr val="tx1"/>
                </a:solidFill>
              </a:rPr>
              <a:t> (</a:t>
            </a:r>
            <a:r>
              <a:rPr lang="uk-UA" b="1" dirty="0" err="1" smtClean="0">
                <a:solidFill>
                  <a:schemeClr val="tx1"/>
                </a:solidFill>
              </a:rPr>
              <a:t>обʼєктний</a:t>
            </a:r>
            <a:r>
              <a:rPr lang="uk-UA" b="1" dirty="0" smtClean="0">
                <a:solidFill>
                  <a:schemeClr val="tx1"/>
                </a:solidFill>
              </a:rPr>
              <a:t>)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7309" y="1805176"/>
            <a:ext cx="17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Червоне яблуко</a:t>
            </a:r>
            <a:endParaRPr lang="uk-UA" dirty="0"/>
          </a:p>
        </p:txBody>
      </p:sp>
      <p:sp>
        <p:nvSpPr>
          <p:cNvPr id="23" name="TextBox 22"/>
          <p:cNvSpPr txBox="1"/>
          <p:nvPr/>
        </p:nvSpPr>
        <p:spPr>
          <a:xfrm>
            <a:off x="7263161" y="1789100"/>
            <a:ext cx="17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Червоне яблуко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9920868" y="1824783"/>
            <a:ext cx="17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Червоне яблуко</a:t>
            </a:r>
            <a:endParaRPr lang="uk-UA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6226955" y="2174508"/>
            <a:ext cx="2039737" cy="55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8446969" y="2189467"/>
            <a:ext cx="0" cy="51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8608741" y="2194115"/>
            <a:ext cx="1784196" cy="53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59090" y="180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+</a:t>
            </a:r>
            <a:endParaRPr lang="uk-UA" dirty="0"/>
          </a:p>
        </p:txBody>
      </p:sp>
      <p:sp>
        <p:nvSpPr>
          <p:cNvPr id="33" name="TextBox 32"/>
          <p:cNvSpPr txBox="1"/>
          <p:nvPr/>
        </p:nvSpPr>
        <p:spPr>
          <a:xfrm>
            <a:off x="9329619" y="18132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+</a:t>
            </a:r>
            <a:endParaRPr lang="uk-UA" dirty="0"/>
          </a:p>
        </p:txBody>
      </p:sp>
      <p:sp>
        <p:nvSpPr>
          <p:cNvPr id="35" name="TextBox 34"/>
          <p:cNvSpPr txBox="1"/>
          <p:nvPr/>
        </p:nvSpPr>
        <p:spPr>
          <a:xfrm>
            <a:off x="7576258" y="2724501"/>
            <a:ext cx="439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Червоне яблуко (стан яблука(колір) не змінився)</a:t>
            </a:r>
            <a:r>
              <a:rPr lang="en-US" dirty="0" smtClean="0"/>
              <a:t> </a:t>
            </a:r>
            <a:r>
              <a:rPr lang="uk-UA" dirty="0" smtClean="0"/>
              <a:t>тому до уваги візьметься останній</a:t>
            </a:r>
            <a:endParaRPr lang="uk-UA" dirty="0"/>
          </a:p>
        </p:txBody>
      </p:sp>
      <p:cxnSp>
        <p:nvCxnSpPr>
          <p:cNvPr id="37" name="Прямая со стрелкой 36"/>
          <p:cNvCxnSpPr>
            <a:stCxn id="21" idx="6"/>
            <a:endCxn id="35" idx="1"/>
          </p:cNvCxnSpPr>
          <p:nvPr/>
        </p:nvCxnSpPr>
        <p:spPr>
          <a:xfrm>
            <a:off x="6226955" y="2771079"/>
            <a:ext cx="1349303" cy="41508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Овал 39"/>
          <p:cNvSpPr/>
          <p:nvPr/>
        </p:nvSpPr>
        <p:spPr>
          <a:xfrm>
            <a:off x="9772617" y="3353954"/>
            <a:ext cx="2196358" cy="85994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React</a:t>
            </a:r>
            <a:r>
              <a:rPr lang="uk-UA" b="1" dirty="0" smtClean="0">
                <a:solidFill>
                  <a:schemeClr val="tx1"/>
                </a:solidFill>
              </a:rPr>
              <a:t> (функціональний)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41" name="Полилиния 40"/>
          <p:cNvSpPr/>
          <p:nvPr/>
        </p:nvSpPr>
        <p:spPr>
          <a:xfrm>
            <a:off x="8541834" y="1728439"/>
            <a:ext cx="3111190" cy="1751492"/>
          </a:xfrm>
          <a:custGeom>
            <a:avLst/>
            <a:gdLst>
              <a:gd name="connsiteX0" fmla="*/ 0 w 3111190"/>
              <a:gd name="connsiteY0" fmla="*/ 1717288 h 1751492"/>
              <a:gd name="connsiteX1" fmla="*/ 100361 w 3111190"/>
              <a:gd name="connsiteY1" fmla="*/ 1739590 h 1751492"/>
              <a:gd name="connsiteX2" fmla="*/ 646771 w 3111190"/>
              <a:gd name="connsiteY2" fmla="*/ 1739590 h 1751492"/>
              <a:gd name="connsiteX3" fmla="*/ 780586 w 3111190"/>
              <a:gd name="connsiteY3" fmla="*/ 1717288 h 1751492"/>
              <a:gd name="connsiteX4" fmla="*/ 858644 w 3111190"/>
              <a:gd name="connsiteY4" fmla="*/ 1706137 h 1751492"/>
              <a:gd name="connsiteX5" fmla="*/ 925551 w 3111190"/>
              <a:gd name="connsiteY5" fmla="*/ 1694985 h 1751492"/>
              <a:gd name="connsiteX6" fmla="*/ 1193181 w 3111190"/>
              <a:gd name="connsiteY6" fmla="*/ 1650381 h 1751492"/>
              <a:gd name="connsiteX7" fmla="*/ 1293542 w 3111190"/>
              <a:gd name="connsiteY7" fmla="*/ 1628078 h 1751492"/>
              <a:gd name="connsiteX8" fmla="*/ 1471961 w 3111190"/>
              <a:gd name="connsiteY8" fmla="*/ 1605776 h 1751492"/>
              <a:gd name="connsiteX9" fmla="*/ 1672683 w 3111190"/>
              <a:gd name="connsiteY9" fmla="*/ 1527717 h 1751492"/>
              <a:gd name="connsiteX10" fmla="*/ 1851103 w 3111190"/>
              <a:gd name="connsiteY10" fmla="*/ 1460810 h 1751492"/>
              <a:gd name="connsiteX11" fmla="*/ 1973766 w 3111190"/>
              <a:gd name="connsiteY11" fmla="*/ 1393902 h 1751492"/>
              <a:gd name="connsiteX12" fmla="*/ 2018371 w 3111190"/>
              <a:gd name="connsiteY12" fmla="*/ 1371600 h 1751492"/>
              <a:gd name="connsiteX13" fmla="*/ 2096429 w 3111190"/>
              <a:gd name="connsiteY13" fmla="*/ 1304693 h 1751492"/>
              <a:gd name="connsiteX14" fmla="*/ 2152186 w 3111190"/>
              <a:gd name="connsiteY14" fmla="*/ 1260088 h 1751492"/>
              <a:gd name="connsiteX15" fmla="*/ 2207942 w 3111190"/>
              <a:gd name="connsiteY15" fmla="*/ 1182029 h 1751492"/>
              <a:gd name="connsiteX16" fmla="*/ 2263698 w 3111190"/>
              <a:gd name="connsiteY16" fmla="*/ 1115122 h 1751492"/>
              <a:gd name="connsiteX17" fmla="*/ 2375210 w 3111190"/>
              <a:gd name="connsiteY17" fmla="*/ 992459 h 1751492"/>
              <a:gd name="connsiteX18" fmla="*/ 2442117 w 3111190"/>
              <a:gd name="connsiteY18" fmla="*/ 914400 h 1751492"/>
              <a:gd name="connsiteX19" fmla="*/ 2464420 w 3111190"/>
              <a:gd name="connsiteY19" fmla="*/ 880946 h 1751492"/>
              <a:gd name="connsiteX20" fmla="*/ 2520176 w 3111190"/>
              <a:gd name="connsiteY20" fmla="*/ 825190 h 1751492"/>
              <a:gd name="connsiteX21" fmla="*/ 2575932 w 3111190"/>
              <a:gd name="connsiteY21" fmla="*/ 769434 h 1751492"/>
              <a:gd name="connsiteX22" fmla="*/ 2609386 w 3111190"/>
              <a:gd name="connsiteY22" fmla="*/ 724829 h 1751492"/>
              <a:gd name="connsiteX23" fmla="*/ 2642839 w 3111190"/>
              <a:gd name="connsiteY23" fmla="*/ 646771 h 1751492"/>
              <a:gd name="connsiteX24" fmla="*/ 2665142 w 3111190"/>
              <a:gd name="connsiteY24" fmla="*/ 602166 h 1751492"/>
              <a:gd name="connsiteX25" fmla="*/ 2687444 w 3111190"/>
              <a:gd name="connsiteY25" fmla="*/ 546410 h 1751492"/>
              <a:gd name="connsiteX26" fmla="*/ 2720898 w 3111190"/>
              <a:gd name="connsiteY26" fmla="*/ 512956 h 1751492"/>
              <a:gd name="connsiteX27" fmla="*/ 2754351 w 3111190"/>
              <a:gd name="connsiteY27" fmla="*/ 457200 h 1751492"/>
              <a:gd name="connsiteX28" fmla="*/ 2810107 w 3111190"/>
              <a:gd name="connsiteY28" fmla="*/ 390293 h 1751492"/>
              <a:gd name="connsiteX29" fmla="*/ 2877015 w 3111190"/>
              <a:gd name="connsiteY29" fmla="*/ 301083 h 1751492"/>
              <a:gd name="connsiteX30" fmla="*/ 2899317 w 3111190"/>
              <a:gd name="connsiteY30" fmla="*/ 267629 h 1751492"/>
              <a:gd name="connsiteX31" fmla="*/ 2943922 w 3111190"/>
              <a:gd name="connsiteY31" fmla="*/ 223024 h 1751492"/>
              <a:gd name="connsiteX32" fmla="*/ 2966225 w 3111190"/>
              <a:gd name="connsiteY32" fmla="*/ 200722 h 1751492"/>
              <a:gd name="connsiteX33" fmla="*/ 3010829 w 3111190"/>
              <a:gd name="connsiteY33" fmla="*/ 133815 h 1751492"/>
              <a:gd name="connsiteX34" fmla="*/ 3033132 w 3111190"/>
              <a:gd name="connsiteY34" fmla="*/ 111512 h 1751492"/>
              <a:gd name="connsiteX35" fmla="*/ 3077737 w 3111190"/>
              <a:gd name="connsiteY35" fmla="*/ 55756 h 1751492"/>
              <a:gd name="connsiteX36" fmla="*/ 3111190 w 3111190"/>
              <a:gd name="connsiteY36" fmla="*/ 0 h 1751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11190" h="1751492">
                <a:moveTo>
                  <a:pt x="0" y="1717288"/>
                </a:moveTo>
                <a:cubicBezTo>
                  <a:pt x="33454" y="1724722"/>
                  <a:pt x="66406" y="1734960"/>
                  <a:pt x="100361" y="1739590"/>
                </a:cubicBezTo>
                <a:cubicBezTo>
                  <a:pt x="277968" y="1763809"/>
                  <a:pt x="475390" y="1744351"/>
                  <a:pt x="646771" y="1739590"/>
                </a:cubicBezTo>
                <a:cubicBezTo>
                  <a:pt x="901872" y="1703147"/>
                  <a:pt x="584916" y="1749899"/>
                  <a:pt x="780586" y="1717288"/>
                </a:cubicBezTo>
                <a:cubicBezTo>
                  <a:pt x="806512" y="1712967"/>
                  <a:pt x="832666" y="1710134"/>
                  <a:pt x="858644" y="1706137"/>
                </a:cubicBezTo>
                <a:cubicBezTo>
                  <a:pt x="880991" y="1702699"/>
                  <a:pt x="903148" y="1698040"/>
                  <a:pt x="925551" y="1694985"/>
                </a:cubicBezTo>
                <a:cubicBezTo>
                  <a:pt x="1201198" y="1657396"/>
                  <a:pt x="1011656" y="1693093"/>
                  <a:pt x="1193181" y="1650381"/>
                </a:cubicBezTo>
                <a:cubicBezTo>
                  <a:pt x="1226540" y="1642532"/>
                  <a:pt x="1259703" y="1633492"/>
                  <a:pt x="1293542" y="1628078"/>
                </a:cubicBezTo>
                <a:cubicBezTo>
                  <a:pt x="1352725" y="1618609"/>
                  <a:pt x="1471961" y="1605776"/>
                  <a:pt x="1471961" y="1605776"/>
                </a:cubicBezTo>
                <a:cubicBezTo>
                  <a:pt x="1538868" y="1579756"/>
                  <a:pt x="1604578" y="1550419"/>
                  <a:pt x="1672683" y="1527717"/>
                </a:cubicBezTo>
                <a:cubicBezTo>
                  <a:pt x="1764503" y="1497110"/>
                  <a:pt x="1769047" y="1498682"/>
                  <a:pt x="1851103" y="1460810"/>
                </a:cubicBezTo>
                <a:cubicBezTo>
                  <a:pt x="1944044" y="1417915"/>
                  <a:pt x="1890850" y="1439966"/>
                  <a:pt x="1973766" y="1393902"/>
                </a:cubicBezTo>
                <a:cubicBezTo>
                  <a:pt x="1988297" y="1385829"/>
                  <a:pt x="2003503" y="1379034"/>
                  <a:pt x="2018371" y="1371600"/>
                </a:cubicBezTo>
                <a:cubicBezTo>
                  <a:pt x="2089245" y="1300726"/>
                  <a:pt x="2010597" y="1376220"/>
                  <a:pt x="2096429" y="1304693"/>
                </a:cubicBezTo>
                <a:cubicBezTo>
                  <a:pt x="2159984" y="1251731"/>
                  <a:pt x="2069480" y="1315224"/>
                  <a:pt x="2152186" y="1260088"/>
                </a:cubicBezTo>
                <a:cubicBezTo>
                  <a:pt x="2213308" y="1137840"/>
                  <a:pt x="2132596" y="1287515"/>
                  <a:pt x="2207942" y="1182029"/>
                </a:cubicBezTo>
                <a:cubicBezTo>
                  <a:pt x="2259389" y="1110003"/>
                  <a:pt x="2197747" y="1159088"/>
                  <a:pt x="2263698" y="1115122"/>
                </a:cubicBezTo>
                <a:cubicBezTo>
                  <a:pt x="2365294" y="979657"/>
                  <a:pt x="2192804" y="1205268"/>
                  <a:pt x="2375210" y="992459"/>
                </a:cubicBezTo>
                <a:cubicBezTo>
                  <a:pt x="2397512" y="966439"/>
                  <a:pt x="2420709" y="941160"/>
                  <a:pt x="2442117" y="914400"/>
                </a:cubicBezTo>
                <a:cubicBezTo>
                  <a:pt x="2450489" y="903935"/>
                  <a:pt x="2455595" y="891032"/>
                  <a:pt x="2464420" y="880946"/>
                </a:cubicBezTo>
                <a:cubicBezTo>
                  <a:pt x="2481728" y="861166"/>
                  <a:pt x="2501591" y="843775"/>
                  <a:pt x="2520176" y="825190"/>
                </a:cubicBezTo>
                <a:cubicBezTo>
                  <a:pt x="2538761" y="806605"/>
                  <a:pt x="2560162" y="790461"/>
                  <a:pt x="2575932" y="769434"/>
                </a:cubicBezTo>
                <a:cubicBezTo>
                  <a:pt x="2587083" y="754566"/>
                  <a:pt x="2600486" y="741145"/>
                  <a:pt x="2609386" y="724829"/>
                </a:cubicBezTo>
                <a:cubicBezTo>
                  <a:pt x="2622941" y="699977"/>
                  <a:pt x="2631125" y="672542"/>
                  <a:pt x="2642839" y="646771"/>
                </a:cubicBezTo>
                <a:cubicBezTo>
                  <a:pt x="2649718" y="631638"/>
                  <a:pt x="2658391" y="617357"/>
                  <a:pt x="2665142" y="602166"/>
                </a:cubicBezTo>
                <a:cubicBezTo>
                  <a:pt x="2673272" y="583874"/>
                  <a:pt x="2676835" y="563384"/>
                  <a:pt x="2687444" y="546410"/>
                </a:cubicBezTo>
                <a:cubicBezTo>
                  <a:pt x="2695802" y="533037"/>
                  <a:pt x="2711436" y="525572"/>
                  <a:pt x="2720898" y="512956"/>
                </a:cubicBezTo>
                <a:cubicBezTo>
                  <a:pt x="2733902" y="495617"/>
                  <a:pt x="2741603" y="474729"/>
                  <a:pt x="2754351" y="457200"/>
                </a:cubicBezTo>
                <a:cubicBezTo>
                  <a:pt x="2771426" y="433721"/>
                  <a:pt x="2791522" y="412595"/>
                  <a:pt x="2810107" y="390293"/>
                </a:cubicBezTo>
                <a:cubicBezTo>
                  <a:pt x="2839124" y="303247"/>
                  <a:pt x="2791586" y="429230"/>
                  <a:pt x="2877015" y="301083"/>
                </a:cubicBezTo>
                <a:cubicBezTo>
                  <a:pt x="2884449" y="289932"/>
                  <a:pt x="2890595" y="277805"/>
                  <a:pt x="2899317" y="267629"/>
                </a:cubicBezTo>
                <a:cubicBezTo>
                  <a:pt x="2913001" y="251664"/>
                  <a:pt x="2929054" y="237892"/>
                  <a:pt x="2943922" y="223024"/>
                </a:cubicBezTo>
                <a:cubicBezTo>
                  <a:pt x="2951356" y="215590"/>
                  <a:pt x="2960393" y="209470"/>
                  <a:pt x="2966225" y="200722"/>
                </a:cubicBezTo>
                <a:cubicBezTo>
                  <a:pt x="2981093" y="178420"/>
                  <a:pt x="2991876" y="152768"/>
                  <a:pt x="3010829" y="133815"/>
                </a:cubicBezTo>
                <a:cubicBezTo>
                  <a:pt x="3018263" y="126381"/>
                  <a:pt x="3026564" y="119722"/>
                  <a:pt x="3033132" y="111512"/>
                </a:cubicBezTo>
                <a:cubicBezTo>
                  <a:pt x="3089401" y="41176"/>
                  <a:pt x="3023885" y="109608"/>
                  <a:pt x="3077737" y="55756"/>
                </a:cubicBezTo>
                <a:cubicBezTo>
                  <a:pt x="3092212" y="12328"/>
                  <a:pt x="3080576" y="30614"/>
                  <a:pt x="31111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3" name="Прямая со стрелкой 42"/>
          <p:cNvCxnSpPr>
            <a:stCxn id="41" idx="35"/>
            <a:endCxn id="41" idx="36"/>
          </p:cNvCxnSpPr>
          <p:nvPr/>
        </p:nvCxnSpPr>
        <p:spPr>
          <a:xfrm flipV="1">
            <a:off x="11619571" y="1728439"/>
            <a:ext cx="33453" cy="5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олилиния 43"/>
          <p:cNvSpPr/>
          <p:nvPr/>
        </p:nvSpPr>
        <p:spPr>
          <a:xfrm>
            <a:off x="5765180" y="769434"/>
            <a:ext cx="3992137" cy="3133493"/>
          </a:xfrm>
          <a:custGeom>
            <a:avLst/>
            <a:gdLst>
              <a:gd name="connsiteX0" fmla="*/ 3992137 w 3992137"/>
              <a:gd name="connsiteY0" fmla="*/ 3077737 h 3133493"/>
              <a:gd name="connsiteX1" fmla="*/ 3936381 w 3992137"/>
              <a:gd name="connsiteY1" fmla="*/ 3122342 h 3133493"/>
              <a:gd name="connsiteX2" fmla="*/ 3880625 w 3992137"/>
              <a:gd name="connsiteY2" fmla="*/ 3133493 h 3133493"/>
              <a:gd name="connsiteX3" fmla="*/ 3534937 w 3992137"/>
              <a:gd name="connsiteY3" fmla="*/ 3122342 h 3133493"/>
              <a:gd name="connsiteX4" fmla="*/ 3423425 w 3992137"/>
              <a:gd name="connsiteY4" fmla="*/ 3088888 h 3133493"/>
              <a:gd name="connsiteX5" fmla="*/ 3389971 w 3992137"/>
              <a:gd name="connsiteY5" fmla="*/ 3066586 h 3133493"/>
              <a:gd name="connsiteX6" fmla="*/ 3345366 w 3992137"/>
              <a:gd name="connsiteY6" fmla="*/ 3055434 h 3133493"/>
              <a:gd name="connsiteX7" fmla="*/ 3311913 w 3992137"/>
              <a:gd name="connsiteY7" fmla="*/ 3044283 h 3133493"/>
              <a:gd name="connsiteX8" fmla="*/ 3267308 w 3992137"/>
              <a:gd name="connsiteY8" fmla="*/ 3033132 h 3133493"/>
              <a:gd name="connsiteX9" fmla="*/ 3233854 w 3992137"/>
              <a:gd name="connsiteY9" fmla="*/ 3021981 h 3133493"/>
              <a:gd name="connsiteX10" fmla="*/ 2966225 w 3992137"/>
              <a:gd name="connsiteY10" fmla="*/ 2999678 h 3133493"/>
              <a:gd name="connsiteX11" fmla="*/ 2888166 w 3992137"/>
              <a:gd name="connsiteY11" fmla="*/ 2977376 h 3133493"/>
              <a:gd name="connsiteX12" fmla="*/ 2776654 w 3992137"/>
              <a:gd name="connsiteY12" fmla="*/ 2966225 h 3133493"/>
              <a:gd name="connsiteX13" fmla="*/ 2163337 w 3992137"/>
              <a:gd name="connsiteY13" fmla="*/ 2955073 h 3133493"/>
              <a:gd name="connsiteX14" fmla="*/ 2062976 w 3992137"/>
              <a:gd name="connsiteY14" fmla="*/ 2921620 h 3133493"/>
              <a:gd name="connsiteX15" fmla="*/ 2029522 w 3992137"/>
              <a:gd name="connsiteY15" fmla="*/ 2910468 h 3133493"/>
              <a:gd name="connsiteX16" fmla="*/ 1962615 w 3992137"/>
              <a:gd name="connsiteY16" fmla="*/ 2877015 h 3133493"/>
              <a:gd name="connsiteX17" fmla="*/ 1884557 w 3992137"/>
              <a:gd name="connsiteY17" fmla="*/ 2821259 h 3133493"/>
              <a:gd name="connsiteX18" fmla="*/ 1862254 w 3992137"/>
              <a:gd name="connsiteY18" fmla="*/ 2798956 h 3133493"/>
              <a:gd name="connsiteX19" fmla="*/ 1795347 w 3992137"/>
              <a:gd name="connsiteY19" fmla="*/ 2754351 h 3133493"/>
              <a:gd name="connsiteX20" fmla="*/ 1739591 w 3992137"/>
              <a:gd name="connsiteY20" fmla="*/ 2709746 h 3133493"/>
              <a:gd name="connsiteX21" fmla="*/ 1683835 w 3992137"/>
              <a:gd name="connsiteY21" fmla="*/ 2653990 h 3133493"/>
              <a:gd name="connsiteX22" fmla="*/ 1661532 w 3992137"/>
              <a:gd name="connsiteY22" fmla="*/ 2631688 h 3133493"/>
              <a:gd name="connsiteX23" fmla="*/ 1605776 w 3992137"/>
              <a:gd name="connsiteY23" fmla="*/ 2587083 h 3133493"/>
              <a:gd name="connsiteX24" fmla="*/ 1594625 w 3992137"/>
              <a:gd name="connsiteY24" fmla="*/ 2553629 h 3133493"/>
              <a:gd name="connsiteX25" fmla="*/ 1572322 w 3992137"/>
              <a:gd name="connsiteY25" fmla="*/ 2531327 h 3133493"/>
              <a:gd name="connsiteX26" fmla="*/ 1550020 w 3992137"/>
              <a:gd name="connsiteY26" fmla="*/ 2497873 h 3133493"/>
              <a:gd name="connsiteX27" fmla="*/ 1516566 w 3992137"/>
              <a:gd name="connsiteY27" fmla="*/ 2464420 h 3133493"/>
              <a:gd name="connsiteX28" fmla="*/ 1494264 w 3992137"/>
              <a:gd name="connsiteY28" fmla="*/ 2430966 h 3133493"/>
              <a:gd name="connsiteX29" fmla="*/ 1471961 w 3992137"/>
              <a:gd name="connsiteY29" fmla="*/ 2408664 h 3133493"/>
              <a:gd name="connsiteX30" fmla="*/ 1427357 w 3992137"/>
              <a:gd name="connsiteY30" fmla="*/ 2352907 h 3133493"/>
              <a:gd name="connsiteX31" fmla="*/ 1371600 w 3992137"/>
              <a:gd name="connsiteY31" fmla="*/ 2274849 h 3133493"/>
              <a:gd name="connsiteX32" fmla="*/ 1326996 w 3992137"/>
              <a:gd name="connsiteY32" fmla="*/ 2207942 h 3133493"/>
              <a:gd name="connsiteX33" fmla="*/ 1304693 w 3992137"/>
              <a:gd name="connsiteY33" fmla="*/ 2185639 h 3133493"/>
              <a:gd name="connsiteX34" fmla="*/ 1260088 w 3992137"/>
              <a:gd name="connsiteY34" fmla="*/ 2129883 h 3133493"/>
              <a:gd name="connsiteX35" fmla="*/ 1248937 w 3992137"/>
              <a:gd name="connsiteY35" fmla="*/ 2096429 h 3133493"/>
              <a:gd name="connsiteX36" fmla="*/ 1226635 w 3992137"/>
              <a:gd name="connsiteY36" fmla="*/ 2062976 h 3133493"/>
              <a:gd name="connsiteX37" fmla="*/ 1193181 w 3992137"/>
              <a:gd name="connsiteY37" fmla="*/ 1951464 h 3133493"/>
              <a:gd name="connsiteX38" fmla="*/ 1159727 w 3992137"/>
              <a:gd name="connsiteY38" fmla="*/ 1929161 h 3133493"/>
              <a:gd name="connsiteX39" fmla="*/ 1137425 w 3992137"/>
              <a:gd name="connsiteY39" fmla="*/ 1851103 h 3133493"/>
              <a:gd name="connsiteX40" fmla="*/ 1115122 w 3992137"/>
              <a:gd name="connsiteY40" fmla="*/ 1817649 h 3133493"/>
              <a:gd name="connsiteX41" fmla="*/ 1092820 w 3992137"/>
              <a:gd name="connsiteY41" fmla="*/ 1739590 h 3133493"/>
              <a:gd name="connsiteX42" fmla="*/ 1070518 w 3992137"/>
              <a:gd name="connsiteY42" fmla="*/ 1706137 h 3133493"/>
              <a:gd name="connsiteX43" fmla="*/ 1025913 w 3992137"/>
              <a:gd name="connsiteY43" fmla="*/ 1605776 h 3133493"/>
              <a:gd name="connsiteX44" fmla="*/ 1014761 w 3992137"/>
              <a:gd name="connsiteY44" fmla="*/ 1561171 h 3133493"/>
              <a:gd name="connsiteX45" fmla="*/ 1003610 w 3992137"/>
              <a:gd name="connsiteY45" fmla="*/ 1527717 h 3133493"/>
              <a:gd name="connsiteX46" fmla="*/ 992459 w 3992137"/>
              <a:gd name="connsiteY46" fmla="*/ 1471961 h 3133493"/>
              <a:gd name="connsiteX47" fmla="*/ 981308 w 3992137"/>
              <a:gd name="connsiteY47" fmla="*/ 1438507 h 3133493"/>
              <a:gd name="connsiteX48" fmla="*/ 970157 w 3992137"/>
              <a:gd name="connsiteY48" fmla="*/ 1393903 h 3133493"/>
              <a:gd name="connsiteX49" fmla="*/ 947854 w 3992137"/>
              <a:gd name="connsiteY49" fmla="*/ 1326995 h 3133493"/>
              <a:gd name="connsiteX50" fmla="*/ 936703 w 3992137"/>
              <a:gd name="connsiteY50" fmla="*/ 1293542 h 3133493"/>
              <a:gd name="connsiteX51" fmla="*/ 925552 w 3992137"/>
              <a:gd name="connsiteY51" fmla="*/ 1226634 h 3133493"/>
              <a:gd name="connsiteX52" fmla="*/ 880947 w 3992137"/>
              <a:gd name="connsiteY52" fmla="*/ 1115122 h 3133493"/>
              <a:gd name="connsiteX53" fmla="*/ 858644 w 3992137"/>
              <a:gd name="connsiteY53" fmla="*/ 1081668 h 3133493"/>
              <a:gd name="connsiteX54" fmla="*/ 802888 w 3992137"/>
              <a:gd name="connsiteY54" fmla="*/ 981307 h 3133493"/>
              <a:gd name="connsiteX55" fmla="*/ 780586 w 3992137"/>
              <a:gd name="connsiteY55" fmla="*/ 947854 h 3133493"/>
              <a:gd name="connsiteX56" fmla="*/ 758283 w 3992137"/>
              <a:gd name="connsiteY56" fmla="*/ 914400 h 3133493"/>
              <a:gd name="connsiteX57" fmla="*/ 735981 w 3992137"/>
              <a:gd name="connsiteY57" fmla="*/ 847493 h 3133493"/>
              <a:gd name="connsiteX58" fmla="*/ 713679 w 3992137"/>
              <a:gd name="connsiteY58" fmla="*/ 814039 h 3133493"/>
              <a:gd name="connsiteX59" fmla="*/ 680225 w 3992137"/>
              <a:gd name="connsiteY59" fmla="*/ 758283 h 3133493"/>
              <a:gd name="connsiteX60" fmla="*/ 669074 w 3992137"/>
              <a:gd name="connsiteY60" fmla="*/ 724829 h 3133493"/>
              <a:gd name="connsiteX61" fmla="*/ 646771 w 3992137"/>
              <a:gd name="connsiteY61" fmla="*/ 702527 h 3133493"/>
              <a:gd name="connsiteX62" fmla="*/ 602166 w 3992137"/>
              <a:gd name="connsiteY62" fmla="*/ 646771 h 3133493"/>
              <a:gd name="connsiteX63" fmla="*/ 535259 w 3992137"/>
              <a:gd name="connsiteY63" fmla="*/ 557561 h 3133493"/>
              <a:gd name="connsiteX64" fmla="*/ 490654 w 3992137"/>
              <a:gd name="connsiteY64" fmla="*/ 490654 h 3133493"/>
              <a:gd name="connsiteX65" fmla="*/ 446049 w 3992137"/>
              <a:gd name="connsiteY65" fmla="*/ 446049 h 3133493"/>
              <a:gd name="connsiteX66" fmla="*/ 423747 w 3992137"/>
              <a:gd name="connsiteY66" fmla="*/ 423746 h 3133493"/>
              <a:gd name="connsiteX67" fmla="*/ 379142 w 3992137"/>
              <a:gd name="connsiteY67" fmla="*/ 367990 h 3133493"/>
              <a:gd name="connsiteX68" fmla="*/ 356840 w 3992137"/>
              <a:gd name="connsiteY68" fmla="*/ 334537 h 3133493"/>
              <a:gd name="connsiteX69" fmla="*/ 334537 w 3992137"/>
              <a:gd name="connsiteY69" fmla="*/ 312234 h 3133493"/>
              <a:gd name="connsiteX70" fmla="*/ 312235 w 3992137"/>
              <a:gd name="connsiteY70" fmla="*/ 278781 h 3133493"/>
              <a:gd name="connsiteX71" fmla="*/ 278781 w 3992137"/>
              <a:gd name="connsiteY71" fmla="*/ 256478 h 3133493"/>
              <a:gd name="connsiteX72" fmla="*/ 189571 w 3992137"/>
              <a:gd name="connsiteY72" fmla="*/ 178420 h 3133493"/>
              <a:gd name="connsiteX73" fmla="*/ 167269 w 3992137"/>
              <a:gd name="connsiteY73" fmla="*/ 144966 h 3133493"/>
              <a:gd name="connsiteX74" fmla="*/ 122664 w 3992137"/>
              <a:gd name="connsiteY74" fmla="*/ 100361 h 3133493"/>
              <a:gd name="connsiteX75" fmla="*/ 78059 w 3992137"/>
              <a:gd name="connsiteY75" fmla="*/ 55756 h 3133493"/>
              <a:gd name="connsiteX76" fmla="*/ 44605 w 3992137"/>
              <a:gd name="connsiteY76" fmla="*/ 22303 h 3133493"/>
              <a:gd name="connsiteX77" fmla="*/ 0 w 3992137"/>
              <a:gd name="connsiteY77" fmla="*/ 0 h 313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992137" h="3133493">
                <a:moveTo>
                  <a:pt x="3992137" y="3077737"/>
                </a:moveTo>
                <a:cubicBezTo>
                  <a:pt x="3973552" y="3092605"/>
                  <a:pt x="3957669" y="3111698"/>
                  <a:pt x="3936381" y="3122342"/>
                </a:cubicBezTo>
                <a:cubicBezTo>
                  <a:pt x="3919429" y="3130818"/>
                  <a:pt x="3899578" y="3133493"/>
                  <a:pt x="3880625" y="3133493"/>
                </a:cubicBezTo>
                <a:cubicBezTo>
                  <a:pt x="3765336" y="3133493"/>
                  <a:pt x="3650166" y="3126059"/>
                  <a:pt x="3534937" y="3122342"/>
                </a:cubicBezTo>
                <a:cubicBezTo>
                  <a:pt x="3510005" y="3116109"/>
                  <a:pt x="3439711" y="3099745"/>
                  <a:pt x="3423425" y="3088888"/>
                </a:cubicBezTo>
                <a:cubicBezTo>
                  <a:pt x="3412274" y="3081454"/>
                  <a:pt x="3402289" y="3071865"/>
                  <a:pt x="3389971" y="3066586"/>
                </a:cubicBezTo>
                <a:cubicBezTo>
                  <a:pt x="3375884" y="3060549"/>
                  <a:pt x="3360102" y="3059644"/>
                  <a:pt x="3345366" y="3055434"/>
                </a:cubicBezTo>
                <a:cubicBezTo>
                  <a:pt x="3334064" y="3052205"/>
                  <a:pt x="3323215" y="3047512"/>
                  <a:pt x="3311913" y="3044283"/>
                </a:cubicBezTo>
                <a:cubicBezTo>
                  <a:pt x="3297177" y="3040073"/>
                  <a:pt x="3282044" y="3037342"/>
                  <a:pt x="3267308" y="3033132"/>
                </a:cubicBezTo>
                <a:cubicBezTo>
                  <a:pt x="3256006" y="3029903"/>
                  <a:pt x="3245380" y="3024286"/>
                  <a:pt x="3233854" y="3021981"/>
                </a:cubicBezTo>
                <a:cubicBezTo>
                  <a:pt x="3150083" y="3005226"/>
                  <a:pt x="3044879" y="3004305"/>
                  <a:pt x="2966225" y="2999678"/>
                </a:cubicBezTo>
                <a:cubicBezTo>
                  <a:pt x="2942395" y="2991735"/>
                  <a:pt x="2912669" y="2980876"/>
                  <a:pt x="2888166" y="2977376"/>
                </a:cubicBezTo>
                <a:cubicBezTo>
                  <a:pt x="2851185" y="2972093"/>
                  <a:pt x="2813992" y="2967374"/>
                  <a:pt x="2776654" y="2966225"/>
                </a:cubicBezTo>
                <a:cubicBezTo>
                  <a:pt x="2572278" y="2959936"/>
                  <a:pt x="2367776" y="2958790"/>
                  <a:pt x="2163337" y="2955073"/>
                </a:cubicBezTo>
                <a:lnTo>
                  <a:pt x="2062976" y="2921620"/>
                </a:lnTo>
                <a:cubicBezTo>
                  <a:pt x="2051825" y="2917903"/>
                  <a:pt x="2039302" y="2916988"/>
                  <a:pt x="2029522" y="2910468"/>
                </a:cubicBezTo>
                <a:cubicBezTo>
                  <a:pt x="1986289" y="2881646"/>
                  <a:pt x="2008783" y="2892404"/>
                  <a:pt x="1962615" y="2877015"/>
                </a:cubicBezTo>
                <a:cubicBezTo>
                  <a:pt x="1909699" y="2824099"/>
                  <a:pt x="1937958" y="2839059"/>
                  <a:pt x="1884557" y="2821259"/>
                </a:cubicBezTo>
                <a:cubicBezTo>
                  <a:pt x="1877123" y="2813825"/>
                  <a:pt x="1870665" y="2805264"/>
                  <a:pt x="1862254" y="2798956"/>
                </a:cubicBezTo>
                <a:cubicBezTo>
                  <a:pt x="1840811" y="2782873"/>
                  <a:pt x="1814301" y="2773304"/>
                  <a:pt x="1795347" y="2754351"/>
                </a:cubicBezTo>
                <a:cubicBezTo>
                  <a:pt x="1708371" y="2667379"/>
                  <a:pt x="1852153" y="2808239"/>
                  <a:pt x="1739591" y="2709746"/>
                </a:cubicBezTo>
                <a:cubicBezTo>
                  <a:pt x="1719811" y="2692438"/>
                  <a:pt x="1702420" y="2672575"/>
                  <a:pt x="1683835" y="2653990"/>
                </a:cubicBezTo>
                <a:cubicBezTo>
                  <a:pt x="1676401" y="2646556"/>
                  <a:pt x="1670280" y="2637520"/>
                  <a:pt x="1661532" y="2631688"/>
                </a:cubicBezTo>
                <a:cubicBezTo>
                  <a:pt x="1619331" y="2603554"/>
                  <a:pt x="1637556" y="2618863"/>
                  <a:pt x="1605776" y="2587083"/>
                </a:cubicBezTo>
                <a:cubicBezTo>
                  <a:pt x="1602059" y="2575932"/>
                  <a:pt x="1600673" y="2563708"/>
                  <a:pt x="1594625" y="2553629"/>
                </a:cubicBezTo>
                <a:cubicBezTo>
                  <a:pt x="1589216" y="2544614"/>
                  <a:pt x="1578890" y="2539537"/>
                  <a:pt x="1572322" y="2531327"/>
                </a:cubicBezTo>
                <a:cubicBezTo>
                  <a:pt x="1563950" y="2520862"/>
                  <a:pt x="1558600" y="2508169"/>
                  <a:pt x="1550020" y="2497873"/>
                </a:cubicBezTo>
                <a:cubicBezTo>
                  <a:pt x="1539924" y="2485758"/>
                  <a:pt x="1526662" y="2476535"/>
                  <a:pt x="1516566" y="2464420"/>
                </a:cubicBezTo>
                <a:cubicBezTo>
                  <a:pt x="1507986" y="2454124"/>
                  <a:pt x="1502636" y="2441431"/>
                  <a:pt x="1494264" y="2430966"/>
                </a:cubicBezTo>
                <a:cubicBezTo>
                  <a:pt x="1487696" y="2422756"/>
                  <a:pt x="1478529" y="2416874"/>
                  <a:pt x="1471961" y="2408664"/>
                </a:cubicBezTo>
                <a:cubicBezTo>
                  <a:pt x="1415682" y="2338316"/>
                  <a:pt x="1481214" y="2406767"/>
                  <a:pt x="1427357" y="2352907"/>
                </a:cubicBezTo>
                <a:cubicBezTo>
                  <a:pt x="1399693" y="2269921"/>
                  <a:pt x="1442160" y="2380690"/>
                  <a:pt x="1371600" y="2274849"/>
                </a:cubicBezTo>
                <a:cubicBezTo>
                  <a:pt x="1356732" y="2252547"/>
                  <a:pt x="1345949" y="2226895"/>
                  <a:pt x="1326996" y="2207942"/>
                </a:cubicBezTo>
                <a:cubicBezTo>
                  <a:pt x="1319562" y="2200508"/>
                  <a:pt x="1311261" y="2193849"/>
                  <a:pt x="1304693" y="2185639"/>
                </a:cubicBezTo>
                <a:cubicBezTo>
                  <a:pt x="1248424" y="2115303"/>
                  <a:pt x="1313940" y="2183735"/>
                  <a:pt x="1260088" y="2129883"/>
                </a:cubicBezTo>
                <a:cubicBezTo>
                  <a:pt x="1256371" y="2118732"/>
                  <a:pt x="1254194" y="2106943"/>
                  <a:pt x="1248937" y="2096429"/>
                </a:cubicBezTo>
                <a:cubicBezTo>
                  <a:pt x="1242944" y="2084442"/>
                  <a:pt x="1231914" y="2075294"/>
                  <a:pt x="1226635" y="2062976"/>
                </a:cubicBezTo>
                <a:cubicBezTo>
                  <a:pt x="1217708" y="2042147"/>
                  <a:pt x="1208170" y="1961457"/>
                  <a:pt x="1193181" y="1951464"/>
                </a:cubicBezTo>
                <a:lnTo>
                  <a:pt x="1159727" y="1929161"/>
                </a:lnTo>
                <a:cubicBezTo>
                  <a:pt x="1156154" y="1914870"/>
                  <a:pt x="1145424" y="1867101"/>
                  <a:pt x="1137425" y="1851103"/>
                </a:cubicBezTo>
                <a:cubicBezTo>
                  <a:pt x="1131431" y="1839116"/>
                  <a:pt x="1122556" y="1828800"/>
                  <a:pt x="1115122" y="1817649"/>
                </a:cubicBezTo>
                <a:cubicBezTo>
                  <a:pt x="1111549" y="1803358"/>
                  <a:pt x="1100818" y="1755587"/>
                  <a:pt x="1092820" y="1739590"/>
                </a:cubicBezTo>
                <a:cubicBezTo>
                  <a:pt x="1086827" y="1727603"/>
                  <a:pt x="1075961" y="1718384"/>
                  <a:pt x="1070518" y="1706137"/>
                </a:cubicBezTo>
                <a:cubicBezTo>
                  <a:pt x="1017437" y="1586705"/>
                  <a:pt x="1076385" y="1681484"/>
                  <a:pt x="1025913" y="1605776"/>
                </a:cubicBezTo>
                <a:cubicBezTo>
                  <a:pt x="1022196" y="1590908"/>
                  <a:pt x="1018971" y="1575907"/>
                  <a:pt x="1014761" y="1561171"/>
                </a:cubicBezTo>
                <a:cubicBezTo>
                  <a:pt x="1011532" y="1549869"/>
                  <a:pt x="1006461" y="1539121"/>
                  <a:pt x="1003610" y="1527717"/>
                </a:cubicBezTo>
                <a:cubicBezTo>
                  <a:pt x="999013" y="1509329"/>
                  <a:pt x="997056" y="1490349"/>
                  <a:pt x="992459" y="1471961"/>
                </a:cubicBezTo>
                <a:cubicBezTo>
                  <a:pt x="989608" y="1460557"/>
                  <a:pt x="984537" y="1449809"/>
                  <a:pt x="981308" y="1438507"/>
                </a:cubicBezTo>
                <a:cubicBezTo>
                  <a:pt x="977098" y="1423771"/>
                  <a:pt x="974561" y="1408582"/>
                  <a:pt x="970157" y="1393903"/>
                </a:cubicBezTo>
                <a:cubicBezTo>
                  <a:pt x="963402" y="1371385"/>
                  <a:pt x="955288" y="1349298"/>
                  <a:pt x="947854" y="1326995"/>
                </a:cubicBezTo>
                <a:lnTo>
                  <a:pt x="936703" y="1293542"/>
                </a:lnTo>
                <a:cubicBezTo>
                  <a:pt x="932986" y="1271239"/>
                  <a:pt x="931036" y="1248569"/>
                  <a:pt x="925552" y="1226634"/>
                </a:cubicBezTo>
                <a:cubicBezTo>
                  <a:pt x="915399" y="1186023"/>
                  <a:pt x="901454" y="1151009"/>
                  <a:pt x="880947" y="1115122"/>
                </a:cubicBezTo>
                <a:cubicBezTo>
                  <a:pt x="874298" y="1103486"/>
                  <a:pt x="866078" y="1092819"/>
                  <a:pt x="858644" y="1081668"/>
                </a:cubicBezTo>
                <a:cubicBezTo>
                  <a:pt x="839017" y="1022786"/>
                  <a:pt x="854013" y="1057995"/>
                  <a:pt x="802888" y="981307"/>
                </a:cubicBezTo>
                <a:lnTo>
                  <a:pt x="780586" y="947854"/>
                </a:lnTo>
                <a:lnTo>
                  <a:pt x="758283" y="914400"/>
                </a:lnTo>
                <a:cubicBezTo>
                  <a:pt x="750849" y="892098"/>
                  <a:pt x="749021" y="867054"/>
                  <a:pt x="735981" y="847493"/>
                </a:cubicBezTo>
                <a:cubicBezTo>
                  <a:pt x="728547" y="836342"/>
                  <a:pt x="719673" y="826026"/>
                  <a:pt x="713679" y="814039"/>
                </a:cubicBezTo>
                <a:cubicBezTo>
                  <a:pt x="684728" y="756137"/>
                  <a:pt x="723785" y="801845"/>
                  <a:pt x="680225" y="758283"/>
                </a:cubicBezTo>
                <a:cubicBezTo>
                  <a:pt x="676508" y="747132"/>
                  <a:pt x="675122" y="734908"/>
                  <a:pt x="669074" y="724829"/>
                </a:cubicBezTo>
                <a:cubicBezTo>
                  <a:pt x="663665" y="715814"/>
                  <a:pt x="653339" y="710737"/>
                  <a:pt x="646771" y="702527"/>
                </a:cubicBezTo>
                <a:cubicBezTo>
                  <a:pt x="590502" y="632191"/>
                  <a:pt x="656017" y="700619"/>
                  <a:pt x="602166" y="646771"/>
                </a:cubicBezTo>
                <a:cubicBezTo>
                  <a:pt x="573154" y="559732"/>
                  <a:pt x="620681" y="685693"/>
                  <a:pt x="535259" y="557561"/>
                </a:cubicBezTo>
                <a:cubicBezTo>
                  <a:pt x="520391" y="535259"/>
                  <a:pt x="509607" y="509607"/>
                  <a:pt x="490654" y="490654"/>
                </a:cubicBezTo>
                <a:lnTo>
                  <a:pt x="446049" y="446049"/>
                </a:lnTo>
                <a:cubicBezTo>
                  <a:pt x="438615" y="438615"/>
                  <a:pt x="429579" y="432494"/>
                  <a:pt x="423747" y="423746"/>
                </a:cubicBezTo>
                <a:cubicBezTo>
                  <a:pt x="355092" y="320768"/>
                  <a:pt x="442707" y="447448"/>
                  <a:pt x="379142" y="367990"/>
                </a:cubicBezTo>
                <a:cubicBezTo>
                  <a:pt x="370770" y="357525"/>
                  <a:pt x="365212" y="345002"/>
                  <a:pt x="356840" y="334537"/>
                </a:cubicBezTo>
                <a:cubicBezTo>
                  <a:pt x="350272" y="326327"/>
                  <a:pt x="341105" y="320444"/>
                  <a:pt x="334537" y="312234"/>
                </a:cubicBezTo>
                <a:cubicBezTo>
                  <a:pt x="326165" y="301769"/>
                  <a:pt x="321712" y="288258"/>
                  <a:pt x="312235" y="278781"/>
                </a:cubicBezTo>
                <a:cubicBezTo>
                  <a:pt x="302758" y="269304"/>
                  <a:pt x="288867" y="265303"/>
                  <a:pt x="278781" y="256478"/>
                </a:cubicBezTo>
                <a:cubicBezTo>
                  <a:pt x="174414" y="165156"/>
                  <a:pt x="264849" y="228604"/>
                  <a:pt x="189571" y="178420"/>
                </a:cubicBezTo>
                <a:cubicBezTo>
                  <a:pt x="182137" y="167269"/>
                  <a:pt x="175991" y="155142"/>
                  <a:pt x="167269" y="144966"/>
                </a:cubicBezTo>
                <a:cubicBezTo>
                  <a:pt x="153585" y="129001"/>
                  <a:pt x="137532" y="115229"/>
                  <a:pt x="122664" y="100361"/>
                </a:cubicBezTo>
                <a:lnTo>
                  <a:pt x="78059" y="55756"/>
                </a:lnTo>
                <a:cubicBezTo>
                  <a:pt x="66908" y="44605"/>
                  <a:pt x="59566" y="27290"/>
                  <a:pt x="44605" y="22303"/>
                </a:cubicBezTo>
                <a:cubicBezTo>
                  <a:pt x="6165" y="9488"/>
                  <a:pt x="19464" y="19462"/>
                  <a:pt x="0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>
            <a:off x="10362110" y="450403"/>
            <a:ext cx="123997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4600532" y="769434"/>
            <a:ext cx="181141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44" idx="74"/>
            <a:endCxn id="44" idx="77"/>
          </p:cNvCxnSpPr>
          <p:nvPr/>
        </p:nvCxnSpPr>
        <p:spPr>
          <a:xfrm flipH="1" flipV="1">
            <a:off x="5765180" y="769434"/>
            <a:ext cx="122664" cy="10036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37063" y="2702540"/>
            <a:ext cx="16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Ще одна краса </a:t>
            </a:r>
            <a:endParaRPr lang="uk-UA" dirty="0"/>
          </a:p>
        </p:txBody>
      </p:sp>
      <p:sp>
        <p:nvSpPr>
          <p:cNvPr id="52" name="Полилиния 51"/>
          <p:cNvSpPr/>
          <p:nvPr/>
        </p:nvSpPr>
        <p:spPr>
          <a:xfrm>
            <a:off x="2910468" y="2980411"/>
            <a:ext cx="6991815" cy="1100935"/>
          </a:xfrm>
          <a:custGeom>
            <a:avLst/>
            <a:gdLst>
              <a:gd name="connsiteX0" fmla="*/ 0 w 7047571"/>
              <a:gd name="connsiteY0" fmla="*/ 0 h 1126273"/>
              <a:gd name="connsiteX1" fmla="*/ 33454 w 7047571"/>
              <a:gd name="connsiteY1" fmla="*/ 55756 h 1126273"/>
              <a:gd name="connsiteX2" fmla="*/ 100361 w 7047571"/>
              <a:gd name="connsiteY2" fmla="*/ 111512 h 1126273"/>
              <a:gd name="connsiteX3" fmla="*/ 122664 w 7047571"/>
              <a:gd name="connsiteY3" fmla="*/ 133815 h 1126273"/>
              <a:gd name="connsiteX4" fmla="*/ 223025 w 7047571"/>
              <a:gd name="connsiteY4" fmla="*/ 189571 h 1126273"/>
              <a:gd name="connsiteX5" fmla="*/ 278781 w 7047571"/>
              <a:gd name="connsiteY5" fmla="*/ 200722 h 1126273"/>
              <a:gd name="connsiteX6" fmla="*/ 312234 w 7047571"/>
              <a:gd name="connsiteY6" fmla="*/ 211873 h 1126273"/>
              <a:gd name="connsiteX7" fmla="*/ 379142 w 7047571"/>
              <a:gd name="connsiteY7" fmla="*/ 245327 h 1126273"/>
              <a:gd name="connsiteX8" fmla="*/ 446049 w 7047571"/>
              <a:gd name="connsiteY8" fmla="*/ 289932 h 1126273"/>
              <a:gd name="connsiteX9" fmla="*/ 479503 w 7047571"/>
              <a:gd name="connsiteY9" fmla="*/ 323386 h 1126273"/>
              <a:gd name="connsiteX10" fmla="*/ 512956 w 7047571"/>
              <a:gd name="connsiteY10" fmla="*/ 334537 h 1126273"/>
              <a:gd name="connsiteX11" fmla="*/ 579864 w 7047571"/>
              <a:gd name="connsiteY11" fmla="*/ 390293 h 1126273"/>
              <a:gd name="connsiteX12" fmla="*/ 669073 w 7047571"/>
              <a:gd name="connsiteY12" fmla="*/ 434898 h 1126273"/>
              <a:gd name="connsiteX13" fmla="*/ 769434 w 7047571"/>
              <a:gd name="connsiteY13" fmla="*/ 490654 h 1126273"/>
              <a:gd name="connsiteX14" fmla="*/ 802888 w 7047571"/>
              <a:gd name="connsiteY14" fmla="*/ 512956 h 1126273"/>
              <a:gd name="connsiteX15" fmla="*/ 892098 w 7047571"/>
              <a:gd name="connsiteY15" fmla="*/ 557561 h 1126273"/>
              <a:gd name="connsiteX16" fmla="*/ 970156 w 7047571"/>
              <a:gd name="connsiteY16" fmla="*/ 602166 h 1126273"/>
              <a:gd name="connsiteX17" fmla="*/ 1003610 w 7047571"/>
              <a:gd name="connsiteY17" fmla="*/ 613317 h 1126273"/>
              <a:gd name="connsiteX18" fmla="*/ 1092820 w 7047571"/>
              <a:gd name="connsiteY18" fmla="*/ 669073 h 1126273"/>
              <a:gd name="connsiteX19" fmla="*/ 1182029 w 7047571"/>
              <a:gd name="connsiteY19" fmla="*/ 735981 h 1126273"/>
              <a:gd name="connsiteX20" fmla="*/ 1271239 w 7047571"/>
              <a:gd name="connsiteY20" fmla="*/ 758283 h 1126273"/>
              <a:gd name="connsiteX21" fmla="*/ 1315844 w 7047571"/>
              <a:gd name="connsiteY21" fmla="*/ 780586 h 1126273"/>
              <a:gd name="connsiteX22" fmla="*/ 1449659 w 7047571"/>
              <a:gd name="connsiteY22" fmla="*/ 836342 h 1126273"/>
              <a:gd name="connsiteX23" fmla="*/ 1494264 w 7047571"/>
              <a:gd name="connsiteY23" fmla="*/ 858644 h 1126273"/>
              <a:gd name="connsiteX24" fmla="*/ 1572322 w 7047571"/>
              <a:gd name="connsiteY24" fmla="*/ 880947 h 1126273"/>
              <a:gd name="connsiteX25" fmla="*/ 1616927 w 7047571"/>
              <a:gd name="connsiteY25" fmla="*/ 903249 h 1126273"/>
              <a:gd name="connsiteX26" fmla="*/ 1706137 w 7047571"/>
              <a:gd name="connsiteY26" fmla="*/ 925551 h 1126273"/>
              <a:gd name="connsiteX27" fmla="*/ 1839951 w 7047571"/>
              <a:gd name="connsiteY27" fmla="*/ 959005 h 1126273"/>
              <a:gd name="connsiteX28" fmla="*/ 1884556 w 7047571"/>
              <a:gd name="connsiteY28" fmla="*/ 970156 h 1126273"/>
              <a:gd name="connsiteX29" fmla="*/ 2040673 w 7047571"/>
              <a:gd name="connsiteY29" fmla="*/ 992459 h 1126273"/>
              <a:gd name="connsiteX30" fmla="*/ 2085278 w 7047571"/>
              <a:gd name="connsiteY30" fmla="*/ 1003610 h 1126273"/>
              <a:gd name="connsiteX31" fmla="*/ 2274849 w 7047571"/>
              <a:gd name="connsiteY31" fmla="*/ 1014761 h 1126273"/>
              <a:gd name="connsiteX32" fmla="*/ 2375210 w 7047571"/>
              <a:gd name="connsiteY32" fmla="*/ 1025912 h 1126273"/>
              <a:gd name="connsiteX33" fmla="*/ 2475571 w 7047571"/>
              <a:gd name="connsiteY33" fmla="*/ 1048215 h 1126273"/>
              <a:gd name="connsiteX34" fmla="*/ 2653990 w 7047571"/>
              <a:gd name="connsiteY34" fmla="*/ 1092820 h 1126273"/>
              <a:gd name="connsiteX35" fmla="*/ 2843561 w 7047571"/>
              <a:gd name="connsiteY35" fmla="*/ 1103971 h 1126273"/>
              <a:gd name="connsiteX36" fmla="*/ 3111190 w 7047571"/>
              <a:gd name="connsiteY36" fmla="*/ 1092820 h 1126273"/>
              <a:gd name="connsiteX37" fmla="*/ 3144644 w 7047571"/>
              <a:gd name="connsiteY37" fmla="*/ 1081668 h 1126273"/>
              <a:gd name="connsiteX38" fmla="*/ 3256156 w 7047571"/>
              <a:gd name="connsiteY38" fmla="*/ 1070517 h 1126273"/>
              <a:gd name="connsiteX39" fmla="*/ 3356517 w 7047571"/>
              <a:gd name="connsiteY39" fmla="*/ 1048215 h 1126273"/>
              <a:gd name="connsiteX40" fmla="*/ 3401122 w 7047571"/>
              <a:gd name="connsiteY40" fmla="*/ 1037064 h 1126273"/>
              <a:gd name="connsiteX41" fmla="*/ 3546088 w 7047571"/>
              <a:gd name="connsiteY41" fmla="*/ 1014761 h 1126273"/>
              <a:gd name="connsiteX42" fmla="*/ 3679903 w 7047571"/>
              <a:gd name="connsiteY42" fmla="*/ 981307 h 1126273"/>
              <a:gd name="connsiteX43" fmla="*/ 3713356 w 7047571"/>
              <a:gd name="connsiteY43" fmla="*/ 970156 h 1126273"/>
              <a:gd name="connsiteX44" fmla="*/ 3802566 w 7047571"/>
              <a:gd name="connsiteY44" fmla="*/ 959005 h 1126273"/>
              <a:gd name="connsiteX45" fmla="*/ 3947532 w 7047571"/>
              <a:gd name="connsiteY45" fmla="*/ 925551 h 1126273"/>
              <a:gd name="connsiteX46" fmla="*/ 4159405 w 7047571"/>
              <a:gd name="connsiteY46" fmla="*/ 892098 h 1126273"/>
              <a:gd name="connsiteX47" fmla="*/ 4248615 w 7047571"/>
              <a:gd name="connsiteY47" fmla="*/ 869795 h 1126273"/>
              <a:gd name="connsiteX48" fmla="*/ 4750420 w 7047571"/>
              <a:gd name="connsiteY48" fmla="*/ 847493 h 1126273"/>
              <a:gd name="connsiteX49" fmla="*/ 5274527 w 7047571"/>
              <a:gd name="connsiteY49" fmla="*/ 869795 h 1126273"/>
              <a:gd name="connsiteX50" fmla="*/ 5397190 w 7047571"/>
              <a:gd name="connsiteY50" fmla="*/ 903249 h 1126273"/>
              <a:gd name="connsiteX51" fmla="*/ 5430644 w 7047571"/>
              <a:gd name="connsiteY51" fmla="*/ 914400 h 1126273"/>
              <a:gd name="connsiteX52" fmla="*/ 5464098 w 7047571"/>
              <a:gd name="connsiteY52" fmla="*/ 936703 h 1126273"/>
              <a:gd name="connsiteX53" fmla="*/ 5575610 w 7047571"/>
              <a:gd name="connsiteY53" fmla="*/ 959005 h 1126273"/>
              <a:gd name="connsiteX54" fmla="*/ 5854390 w 7047571"/>
              <a:gd name="connsiteY54" fmla="*/ 970156 h 1126273"/>
              <a:gd name="connsiteX55" fmla="*/ 5898995 w 7047571"/>
              <a:gd name="connsiteY55" fmla="*/ 981307 h 1126273"/>
              <a:gd name="connsiteX56" fmla="*/ 5932449 w 7047571"/>
              <a:gd name="connsiteY56" fmla="*/ 992459 h 1126273"/>
              <a:gd name="connsiteX57" fmla="*/ 5988205 w 7047571"/>
              <a:gd name="connsiteY57" fmla="*/ 1003610 h 1126273"/>
              <a:gd name="connsiteX58" fmla="*/ 6021659 w 7047571"/>
              <a:gd name="connsiteY58" fmla="*/ 1025912 h 1126273"/>
              <a:gd name="connsiteX59" fmla="*/ 6066264 w 7047571"/>
              <a:gd name="connsiteY59" fmla="*/ 1037064 h 1126273"/>
              <a:gd name="connsiteX60" fmla="*/ 6133171 w 7047571"/>
              <a:gd name="connsiteY60" fmla="*/ 1059366 h 1126273"/>
              <a:gd name="connsiteX61" fmla="*/ 6166625 w 7047571"/>
              <a:gd name="connsiteY61" fmla="*/ 1070517 h 1126273"/>
              <a:gd name="connsiteX62" fmla="*/ 6200078 w 7047571"/>
              <a:gd name="connsiteY62" fmla="*/ 1081668 h 1126273"/>
              <a:gd name="connsiteX63" fmla="*/ 6289288 w 7047571"/>
              <a:gd name="connsiteY63" fmla="*/ 1103971 h 1126273"/>
              <a:gd name="connsiteX64" fmla="*/ 6322742 w 7047571"/>
              <a:gd name="connsiteY64" fmla="*/ 1115122 h 1126273"/>
              <a:gd name="connsiteX65" fmla="*/ 6434254 w 7047571"/>
              <a:gd name="connsiteY65" fmla="*/ 1126273 h 1126273"/>
              <a:gd name="connsiteX66" fmla="*/ 6668429 w 7047571"/>
              <a:gd name="connsiteY66" fmla="*/ 1115122 h 1126273"/>
              <a:gd name="connsiteX67" fmla="*/ 6701883 w 7047571"/>
              <a:gd name="connsiteY67" fmla="*/ 1103971 h 1126273"/>
              <a:gd name="connsiteX68" fmla="*/ 6746488 w 7047571"/>
              <a:gd name="connsiteY68" fmla="*/ 1092820 h 1126273"/>
              <a:gd name="connsiteX69" fmla="*/ 6947210 w 7047571"/>
              <a:gd name="connsiteY69" fmla="*/ 1081668 h 1126273"/>
              <a:gd name="connsiteX70" fmla="*/ 7047571 w 7047571"/>
              <a:gd name="connsiteY70" fmla="*/ 1070517 h 112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47571" h="1126273">
                <a:moveTo>
                  <a:pt x="0" y="0"/>
                </a:moveTo>
                <a:cubicBezTo>
                  <a:pt x="11151" y="18585"/>
                  <a:pt x="20856" y="38119"/>
                  <a:pt x="33454" y="55756"/>
                </a:cubicBezTo>
                <a:cubicBezTo>
                  <a:pt x="48292" y="76530"/>
                  <a:pt x="83770" y="97687"/>
                  <a:pt x="100361" y="111512"/>
                </a:cubicBezTo>
                <a:cubicBezTo>
                  <a:pt x="108438" y="118243"/>
                  <a:pt x="114109" y="127704"/>
                  <a:pt x="122664" y="133815"/>
                </a:cubicBezTo>
                <a:cubicBezTo>
                  <a:pt x="135166" y="142745"/>
                  <a:pt x="203142" y="182943"/>
                  <a:pt x="223025" y="189571"/>
                </a:cubicBezTo>
                <a:cubicBezTo>
                  <a:pt x="241006" y="195565"/>
                  <a:pt x="260394" y="196125"/>
                  <a:pt x="278781" y="200722"/>
                </a:cubicBezTo>
                <a:cubicBezTo>
                  <a:pt x="290184" y="203573"/>
                  <a:pt x="301083" y="208156"/>
                  <a:pt x="312234" y="211873"/>
                </a:cubicBezTo>
                <a:cubicBezTo>
                  <a:pt x="364173" y="263812"/>
                  <a:pt x="296934" y="204223"/>
                  <a:pt x="379142" y="245327"/>
                </a:cubicBezTo>
                <a:cubicBezTo>
                  <a:pt x="403116" y="257314"/>
                  <a:pt x="427096" y="270979"/>
                  <a:pt x="446049" y="289932"/>
                </a:cubicBezTo>
                <a:cubicBezTo>
                  <a:pt x="457200" y="301083"/>
                  <a:pt x="466381" y="314638"/>
                  <a:pt x="479503" y="323386"/>
                </a:cubicBezTo>
                <a:cubicBezTo>
                  <a:pt x="489283" y="329906"/>
                  <a:pt x="501805" y="330820"/>
                  <a:pt x="512956" y="334537"/>
                </a:cubicBezTo>
                <a:cubicBezTo>
                  <a:pt x="536404" y="357984"/>
                  <a:pt x="548057" y="371739"/>
                  <a:pt x="579864" y="390293"/>
                </a:cubicBezTo>
                <a:cubicBezTo>
                  <a:pt x="608581" y="407045"/>
                  <a:pt x="643112" y="414129"/>
                  <a:pt x="669073" y="434898"/>
                </a:cubicBezTo>
                <a:cubicBezTo>
                  <a:pt x="736797" y="489077"/>
                  <a:pt x="701739" y="473731"/>
                  <a:pt x="769434" y="490654"/>
                </a:cubicBezTo>
                <a:cubicBezTo>
                  <a:pt x="780585" y="498088"/>
                  <a:pt x="791122" y="506538"/>
                  <a:pt x="802888" y="512956"/>
                </a:cubicBezTo>
                <a:cubicBezTo>
                  <a:pt x="832075" y="528876"/>
                  <a:pt x="864436" y="539119"/>
                  <a:pt x="892098" y="557561"/>
                </a:cubicBezTo>
                <a:cubicBezTo>
                  <a:pt x="925697" y="579961"/>
                  <a:pt x="930539" y="585188"/>
                  <a:pt x="970156" y="602166"/>
                </a:cubicBezTo>
                <a:cubicBezTo>
                  <a:pt x="980960" y="606796"/>
                  <a:pt x="992459" y="609600"/>
                  <a:pt x="1003610" y="613317"/>
                </a:cubicBezTo>
                <a:cubicBezTo>
                  <a:pt x="1056413" y="666123"/>
                  <a:pt x="985984" y="600393"/>
                  <a:pt x="1092820" y="669073"/>
                </a:cubicBezTo>
                <a:cubicBezTo>
                  <a:pt x="1124087" y="689173"/>
                  <a:pt x="1145968" y="726966"/>
                  <a:pt x="1182029" y="735981"/>
                </a:cubicBezTo>
                <a:lnTo>
                  <a:pt x="1271239" y="758283"/>
                </a:lnTo>
                <a:cubicBezTo>
                  <a:pt x="1286107" y="765717"/>
                  <a:pt x="1300614" y="773923"/>
                  <a:pt x="1315844" y="780586"/>
                </a:cubicBezTo>
                <a:cubicBezTo>
                  <a:pt x="1360115" y="799954"/>
                  <a:pt x="1406438" y="814732"/>
                  <a:pt x="1449659" y="836342"/>
                </a:cubicBezTo>
                <a:cubicBezTo>
                  <a:pt x="1464527" y="843776"/>
                  <a:pt x="1478985" y="852096"/>
                  <a:pt x="1494264" y="858644"/>
                </a:cubicBezTo>
                <a:cubicBezTo>
                  <a:pt x="1557161" y="885600"/>
                  <a:pt x="1496880" y="852656"/>
                  <a:pt x="1572322" y="880947"/>
                </a:cubicBezTo>
                <a:cubicBezTo>
                  <a:pt x="1587887" y="886784"/>
                  <a:pt x="1601648" y="896701"/>
                  <a:pt x="1616927" y="903249"/>
                </a:cubicBezTo>
                <a:cubicBezTo>
                  <a:pt x="1646930" y="916107"/>
                  <a:pt x="1673412" y="919006"/>
                  <a:pt x="1706137" y="925551"/>
                </a:cubicBezTo>
                <a:cubicBezTo>
                  <a:pt x="1784875" y="964921"/>
                  <a:pt x="1721035" y="939186"/>
                  <a:pt x="1839951" y="959005"/>
                </a:cubicBezTo>
                <a:cubicBezTo>
                  <a:pt x="1855068" y="961525"/>
                  <a:pt x="1869528" y="967150"/>
                  <a:pt x="1884556" y="970156"/>
                </a:cubicBezTo>
                <a:cubicBezTo>
                  <a:pt x="1989841" y="991212"/>
                  <a:pt x="1917343" y="971903"/>
                  <a:pt x="2040673" y="992459"/>
                </a:cubicBezTo>
                <a:cubicBezTo>
                  <a:pt x="2055790" y="994979"/>
                  <a:pt x="2070021" y="1002157"/>
                  <a:pt x="2085278" y="1003610"/>
                </a:cubicBezTo>
                <a:cubicBezTo>
                  <a:pt x="2148292" y="1009611"/>
                  <a:pt x="2211736" y="1009906"/>
                  <a:pt x="2274849" y="1014761"/>
                </a:cubicBezTo>
                <a:cubicBezTo>
                  <a:pt x="2308409" y="1017343"/>
                  <a:pt x="2341756" y="1022195"/>
                  <a:pt x="2375210" y="1025912"/>
                </a:cubicBezTo>
                <a:cubicBezTo>
                  <a:pt x="2470913" y="1057815"/>
                  <a:pt x="2318591" y="1008971"/>
                  <a:pt x="2475571" y="1048215"/>
                </a:cubicBezTo>
                <a:cubicBezTo>
                  <a:pt x="2561649" y="1069734"/>
                  <a:pt x="2546499" y="1086497"/>
                  <a:pt x="2653990" y="1092820"/>
                </a:cubicBezTo>
                <a:lnTo>
                  <a:pt x="2843561" y="1103971"/>
                </a:lnTo>
                <a:cubicBezTo>
                  <a:pt x="2932771" y="1100254"/>
                  <a:pt x="3022147" y="1099416"/>
                  <a:pt x="3111190" y="1092820"/>
                </a:cubicBezTo>
                <a:cubicBezTo>
                  <a:pt x="3122912" y="1091952"/>
                  <a:pt x="3133026" y="1083455"/>
                  <a:pt x="3144644" y="1081668"/>
                </a:cubicBezTo>
                <a:cubicBezTo>
                  <a:pt x="3181566" y="1075988"/>
                  <a:pt x="3218985" y="1074234"/>
                  <a:pt x="3256156" y="1070517"/>
                </a:cubicBezTo>
                <a:cubicBezTo>
                  <a:pt x="3321263" y="1048815"/>
                  <a:pt x="3258390" y="1067840"/>
                  <a:pt x="3356517" y="1048215"/>
                </a:cubicBezTo>
                <a:cubicBezTo>
                  <a:pt x="3371545" y="1045209"/>
                  <a:pt x="3386094" y="1040070"/>
                  <a:pt x="3401122" y="1037064"/>
                </a:cubicBezTo>
                <a:cubicBezTo>
                  <a:pt x="3439823" y="1029324"/>
                  <a:pt x="3508575" y="1020120"/>
                  <a:pt x="3546088" y="1014761"/>
                </a:cubicBezTo>
                <a:cubicBezTo>
                  <a:pt x="3681284" y="969696"/>
                  <a:pt x="3544757" y="1011340"/>
                  <a:pt x="3679903" y="981307"/>
                </a:cubicBezTo>
                <a:cubicBezTo>
                  <a:pt x="3691377" y="978757"/>
                  <a:pt x="3701791" y="972259"/>
                  <a:pt x="3713356" y="970156"/>
                </a:cubicBezTo>
                <a:cubicBezTo>
                  <a:pt x="3742841" y="964795"/>
                  <a:pt x="3772829" y="962722"/>
                  <a:pt x="3802566" y="959005"/>
                </a:cubicBezTo>
                <a:cubicBezTo>
                  <a:pt x="3913826" y="921919"/>
                  <a:pt x="3824491" y="947264"/>
                  <a:pt x="3947532" y="925551"/>
                </a:cubicBezTo>
                <a:cubicBezTo>
                  <a:pt x="4144062" y="890869"/>
                  <a:pt x="3975185" y="912567"/>
                  <a:pt x="4159405" y="892098"/>
                </a:cubicBezTo>
                <a:cubicBezTo>
                  <a:pt x="4189142" y="884664"/>
                  <a:pt x="4218023" y="871707"/>
                  <a:pt x="4248615" y="869795"/>
                </a:cubicBezTo>
                <a:cubicBezTo>
                  <a:pt x="4534683" y="851916"/>
                  <a:pt x="4367480" y="860698"/>
                  <a:pt x="4750420" y="847493"/>
                </a:cubicBezTo>
                <a:cubicBezTo>
                  <a:pt x="4882102" y="851366"/>
                  <a:pt x="5116923" y="852283"/>
                  <a:pt x="5274527" y="869795"/>
                </a:cubicBezTo>
                <a:cubicBezTo>
                  <a:pt x="5321807" y="875048"/>
                  <a:pt x="5351408" y="887989"/>
                  <a:pt x="5397190" y="903249"/>
                </a:cubicBezTo>
                <a:lnTo>
                  <a:pt x="5430644" y="914400"/>
                </a:lnTo>
                <a:cubicBezTo>
                  <a:pt x="5441795" y="921834"/>
                  <a:pt x="5452111" y="930709"/>
                  <a:pt x="5464098" y="936703"/>
                </a:cubicBezTo>
                <a:cubicBezTo>
                  <a:pt x="5492875" y="951092"/>
                  <a:pt x="5552128" y="957537"/>
                  <a:pt x="5575610" y="959005"/>
                </a:cubicBezTo>
                <a:cubicBezTo>
                  <a:pt x="5668430" y="964806"/>
                  <a:pt x="5761463" y="966439"/>
                  <a:pt x="5854390" y="970156"/>
                </a:cubicBezTo>
                <a:cubicBezTo>
                  <a:pt x="5869258" y="973873"/>
                  <a:pt x="5884259" y="977097"/>
                  <a:pt x="5898995" y="981307"/>
                </a:cubicBezTo>
                <a:cubicBezTo>
                  <a:pt x="5910297" y="984536"/>
                  <a:pt x="5921045" y="989608"/>
                  <a:pt x="5932449" y="992459"/>
                </a:cubicBezTo>
                <a:cubicBezTo>
                  <a:pt x="5950836" y="997056"/>
                  <a:pt x="5969620" y="999893"/>
                  <a:pt x="5988205" y="1003610"/>
                </a:cubicBezTo>
                <a:cubicBezTo>
                  <a:pt x="5999356" y="1011044"/>
                  <a:pt x="6009341" y="1020633"/>
                  <a:pt x="6021659" y="1025912"/>
                </a:cubicBezTo>
                <a:cubicBezTo>
                  <a:pt x="6035746" y="1031949"/>
                  <a:pt x="6051584" y="1032660"/>
                  <a:pt x="6066264" y="1037064"/>
                </a:cubicBezTo>
                <a:cubicBezTo>
                  <a:pt x="6088781" y="1043819"/>
                  <a:pt x="6110869" y="1051932"/>
                  <a:pt x="6133171" y="1059366"/>
                </a:cubicBezTo>
                <a:lnTo>
                  <a:pt x="6166625" y="1070517"/>
                </a:lnTo>
                <a:cubicBezTo>
                  <a:pt x="6177776" y="1074234"/>
                  <a:pt x="6188675" y="1078817"/>
                  <a:pt x="6200078" y="1081668"/>
                </a:cubicBezTo>
                <a:cubicBezTo>
                  <a:pt x="6229815" y="1089102"/>
                  <a:pt x="6260209" y="1094278"/>
                  <a:pt x="6289288" y="1103971"/>
                </a:cubicBezTo>
                <a:cubicBezTo>
                  <a:pt x="6300439" y="1107688"/>
                  <a:pt x="6311124" y="1113335"/>
                  <a:pt x="6322742" y="1115122"/>
                </a:cubicBezTo>
                <a:cubicBezTo>
                  <a:pt x="6359664" y="1120802"/>
                  <a:pt x="6397083" y="1122556"/>
                  <a:pt x="6434254" y="1126273"/>
                </a:cubicBezTo>
                <a:cubicBezTo>
                  <a:pt x="6512312" y="1122556"/>
                  <a:pt x="6590552" y="1121612"/>
                  <a:pt x="6668429" y="1115122"/>
                </a:cubicBezTo>
                <a:cubicBezTo>
                  <a:pt x="6680143" y="1114146"/>
                  <a:pt x="6690581" y="1107200"/>
                  <a:pt x="6701883" y="1103971"/>
                </a:cubicBezTo>
                <a:cubicBezTo>
                  <a:pt x="6716619" y="1099761"/>
                  <a:pt x="6731225" y="1094208"/>
                  <a:pt x="6746488" y="1092820"/>
                </a:cubicBezTo>
                <a:cubicBezTo>
                  <a:pt x="6813223" y="1086753"/>
                  <a:pt x="6880303" y="1085385"/>
                  <a:pt x="6947210" y="1081668"/>
                </a:cubicBezTo>
                <a:cubicBezTo>
                  <a:pt x="7040108" y="1070056"/>
                  <a:pt x="7006452" y="1070517"/>
                  <a:pt x="7047571" y="1070517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54" name="Прямая со стрелкой 53"/>
          <p:cNvCxnSpPr>
            <a:stCxn id="52" idx="0"/>
          </p:cNvCxnSpPr>
          <p:nvPr/>
        </p:nvCxnSpPr>
        <p:spPr>
          <a:xfrm flipH="1" flipV="1">
            <a:off x="2725155" y="2603044"/>
            <a:ext cx="185313" cy="37736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1961657" y="2482992"/>
            <a:ext cx="116611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1184932" y="557561"/>
            <a:ext cx="1234883" cy="1115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96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98129" y="133143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Handling Events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21" y="658038"/>
            <a:ext cx="3238500" cy="3267075"/>
          </a:xfrm>
          <a:prstGeom prst="rect">
            <a:avLst/>
          </a:prstGeom>
        </p:spPr>
      </p:pic>
      <p:sp>
        <p:nvSpPr>
          <p:cNvPr id="4" name="Полилиния 3"/>
          <p:cNvSpPr/>
          <p:nvPr/>
        </p:nvSpPr>
        <p:spPr>
          <a:xfrm>
            <a:off x="2152185" y="733651"/>
            <a:ext cx="568713" cy="359169"/>
          </a:xfrm>
          <a:custGeom>
            <a:avLst/>
            <a:gdLst>
              <a:gd name="connsiteX0" fmla="*/ 490654 w 568713"/>
              <a:gd name="connsiteY0" fmla="*/ 80388 h 359169"/>
              <a:gd name="connsiteX1" fmla="*/ 434898 w 568713"/>
              <a:gd name="connsiteY1" fmla="*/ 69237 h 359169"/>
              <a:gd name="connsiteX2" fmla="*/ 401444 w 568713"/>
              <a:gd name="connsiteY2" fmla="*/ 46934 h 359169"/>
              <a:gd name="connsiteX3" fmla="*/ 278781 w 568713"/>
              <a:gd name="connsiteY3" fmla="*/ 24632 h 359169"/>
              <a:gd name="connsiteX4" fmla="*/ 211874 w 568713"/>
              <a:gd name="connsiteY4" fmla="*/ 2329 h 359169"/>
              <a:gd name="connsiteX5" fmla="*/ 22303 w 568713"/>
              <a:gd name="connsiteY5" fmla="*/ 46934 h 359169"/>
              <a:gd name="connsiteX6" fmla="*/ 0 w 568713"/>
              <a:gd name="connsiteY6" fmla="*/ 69237 h 359169"/>
              <a:gd name="connsiteX7" fmla="*/ 11152 w 568713"/>
              <a:gd name="connsiteY7" fmla="*/ 236505 h 359169"/>
              <a:gd name="connsiteX8" fmla="*/ 22303 w 568713"/>
              <a:gd name="connsiteY8" fmla="*/ 269959 h 359169"/>
              <a:gd name="connsiteX9" fmla="*/ 66908 w 568713"/>
              <a:gd name="connsiteY9" fmla="*/ 325715 h 359169"/>
              <a:gd name="connsiteX10" fmla="*/ 100361 w 568713"/>
              <a:gd name="connsiteY10" fmla="*/ 336866 h 359169"/>
              <a:gd name="connsiteX11" fmla="*/ 211874 w 568713"/>
              <a:gd name="connsiteY11" fmla="*/ 359169 h 359169"/>
              <a:gd name="connsiteX12" fmla="*/ 490654 w 568713"/>
              <a:gd name="connsiteY12" fmla="*/ 348017 h 359169"/>
              <a:gd name="connsiteX13" fmla="*/ 524108 w 568713"/>
              <a:gd name="connsiteY13" fmla="*/ 336866 h 359169"/>
              <a:gd name="connsiteX14" fmla="*/ 546410 w 568713"/>
              <a:gd name="connsiteY14" fmla="*/ 303412 h 359169"/>
              <a:gd name="connsiteX15" fmla="*/ 568713 w 568713"/>
              <a:gd name="connsiteY15" fmla="*/ 236505 h 359169"/>
              <a:gd name="connsiteX16" fmla="*/ 546410 w 568713"/>
              <a:gd name="connsiteY16" fmla="*/ 124993 h 35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8713" h="359169">
                <a:moveTo>
                  <a:pt x="490654" y="80388"/>
                </a:moveTo>
                <a:cubicBezTo>
                  <a:pt x="472069" y="76671"/>
                  <a:pt x="452645" y="75892"/>
                  <a:pt x="434898" y="69237"/>
                </a:cubicBezTo>
                <a:cubicBezTo>
                  <a:pt x="422349" y="64531"/>
                  <a:pt x="413993" y="51640"/>
                  <a:pt x="401444" y="46934"/>
                </a:cubicBezTo>
                <a:cubicBezTo>
                  <a:pt x="384777" y="40684"/>
                  <a:pt x="291306" y="27763"/>
                  <a:pt x="278781" y="24632"/>
                </a:cubicBezTo>
                <a:cubicBezTo>
                  <a:pt x="255974" y="18930"/>
                  <a:pt x="211874" y="2329"/>
                  <a:pt x="211874" y="2329"/>
                </a:cubicBezTo>
                <a:cubicBezTo>
                  <a:pt x="-15719" y="17503"/>
                  <a:pt x="86862" y="-33765"/>
                  <a:pt x="22303" y="46934"/>
                </a:cubicBezTo>
                <a:cubicBezTo>
                  <a:pt x="15735" y="55144"/>
                  <a:pt x="7434" y="61803"/>
                  <a:pt x="0" y="69237"/>
                </a:cubicBezTo>
                <a:cubicBezTo>
                  <a:pt x="3717" y="124993"/>
                  <a:pt x="4981" y="180967"/>
                  <a:pt x="11152" y="236505"/>
                </a:cubicBezTo>
                <a:cubicBezTo>
                  <a:pt x="12450" y="248188"/>
                  <a:pt x="17046" y="259445"/>
                  <a:pt x="22303" y="269959"/>
                </a:cubicBezTo>
                <a:cubicBezTo>
                  <a:pt x="28815" y="282983"/>
                  <a:pt x="52091" y="316825"/>
                  <a:pt x="66908" y="325715"/>
                </a:cubicBezTo>
                <a:cubicBezTo>
                  <a:pt x="76987" y="331763"/>
                  <a:pt x="89059" y="333637"/>
                  <a:pt x="100361" y="336866"/>
                </a:cubicBezTo>
                <a:cubicBezTo>
                  <a:pt x="146936" y="350173"/>
                  <a:pt x="159304" y="350407"/>
                  <a:pt x="211874" y="359169"/>
                </a:cubicBezTo>
                <a:cubicBezTo>
                  <a:pt x="304801" y="355452"/>
                  <a:pt x="397889" y="354643"/>
                  <a:pt x="490654" y="348017"/>
                </a:cubicBezTo>
                <a:cubicBezTo>
                  <a:pt x="502379" y="347180"/>
                  <a:pt x="514929" y="344209"/>
                  <a:pt x="524108" y="336866"/>
                </a:cubicBezTo>
                <a:cubicBezTo>
                  <a:pt x="534573" y="328494"/>
                  <a:pt x="540967" y="315659"/>
                  <a:pt x="546410" y="303412"/>
                </a:cubicBezTo>
                <a:cubicBezTo>
                  <a:pt x="555958" y="281929"/>
                  <a:pt x="568713" y="236505"/>
                  <a:pt x="568713" y="236505"/>
                </a:cubicBezTo>
                <a:cubicBezTo>
                  <a:pt x="556980" y="130920"/>
                  <a:pt x="581362" y="159945"/>
                  <a:pt x="546410" y="1249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олилиния 4"/>
          <p:cNvSpPr/>
          <p:nvPr/>
        </p:nvSpPr>
        <p:spPr>
          <a:xfrm>
            <a:off x="2419815" y="2397512"/>
            <a:ext cx="569016" cy="334537"/>
          </a:xfrm>
          <a:custGeom>
            <a:avLst/>
            <a:gdLst>
              <a:gd name="connsiteX0" fmla="*/ 323385 w 569016"/>
              <a:gd name="connsiteY0" fmla="*/ 0 h 334537"/>
              <a:gd name="connsiteX1" fmla="*/ 44605 w 569016"/>
              <a:gd name="connsiteY1" fmla="*/ 11151 h 334537"/>
              <a:gd name="connsiteX2" fmla="*/ 22302 w 569016"/>
              <a:gd name="connsiteY2" fmla="*/ 33454 h 334537"/>
              <a:gd name="connsiteX3" fmla="*/ 0 w 569016"/>
              <a:gd name="connsiteY3" fmla="*/ 100361 h 334537"/>
              <a:gd name="connsiteX4" fmla="*/ 22302 w 569016"/>
              <a:gd name="connsiteY4" fmla="*/ 178420 h 334537"/>
              <a:gd name="connsiteX5" fmla="*/ 33453 w 569016"/>
              <a:gd name="connsiteY5" fmla="*/ 211873 h 334537"/>
              <a:gd name="connsiteX6" fmla="*/ 55756 w 569016"/>
              <a:gd name="connsiteY6" fmla="*/ 234176 h 334537"/>
              <a:gd name="connsiteX7" fmla="*/ 100361 w 569016"/>
              <a:gd name="connsiteY7" fmla="*/ 289932 h 334537"/>
              <a:gd name="connsiteX8" fmla="*/ 133814 w 569016"/>
              <a:gd name="connsiteY8" fmla="*/ 312234 h 334537"/>
              <a:gd name="connsiteX9" fmla="*/ 200722 w 569016"/>
              <a:gd name="connsiteY9" fmla="*/ 334537 h 334537"/>
              <a:gd name="connsiteX10" fmla="*/ 434897 w 569016"/>
              <a:gd name="connsiteY10" fmla="*/ 312234 h 334537"/>
              <a:gd name="connsiteX11" fmla="*/ 501805 w 569016"/>
              <a:gd name="connsiteY11" fmla="*/ 289932 h 334537"/>
              <a:gd name="connsiteX12" fmla="*/ 535258 w 569016"/>
              <a:gd name="connsiteY12" fmla="*/ 278781 h 334537"/>
              <a:gd name="connsiteX13" fmla="*/ 557561 w 569016"/>
              <a:gd name="connsiteY13" fmla="*/ 256478 h 334537"/>
              <a:gd name="connsiteX14" fmla="*/ 557561 w 569016"/>
              <a:gd name="connsiteY14" fmla="*/ 156117 h 334537"/>
              <a:gd name="connsiteX15" fmla="*/ 535258 w 569016"/>
              <a:gd name="connsiteY15" fmla="*/ 89210 h 334537"/>
              <a:gd name="connsiteX16" fmla="*/ 501805 w 569016"/>
              <a:gd name="connsiteY16" fmla="*/ 66908 h 334537"/>
              <a:gd name="connsiteX17" fmla="*/ 479502 w 569016"/>
              <a:gd name="connsiteY17" fmla="*/ 44605 h 334537"/>
              <a:gd name="connsiteX18" fmla="*/ 412595 w 569016"/>
              <a:gd name="connsiteY18" fmla="*/ 11151 h 334537"/>
              <a:gd name="connsiteX19" fmla="*/ 390292 w 569016"/>
              <a:gd name="connsiteY19" fmla="*/ 11151 h 33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9016" h="334537">
                <a:moveTo>
                  <a:pt x="323385" y="0"/>
                </a:moveTo>
                <a:cubicBezTo>
                  <a:pt x="230458" y="3717"/>
                  <a:pt x="137037" y="881"/>
                  <a:pt x="44605" y="11151"/>
                </a:cubicBezTo>
                <a:cubicBezTo>
                  <a:pt x="34156" y="12312"/>
                  <a:pt x="27004" y="24050"/>
                  <a:pt x="22302" y="33454"/>
                </a:cubicBezTo>
                <a:cubicBezTo>
                  <a:pt x="11789" y="54481"/>
                  <a:pt x="0" y="100361"/>
                  <a:pt x="0" y="100361"/>
                </a:cubicBezTo>
                <a:cubicBezTo>
                  <a:pt x="26738" y="180578"/>
                  <a:pt x="-5704" y="80397"/>
                  <a:pt x="22302" y="178420"/>
                </a:cubicBezTo>
                <a:cubicBezTo>
                  <a:pt x="25531" y="189722"/>
                  <a:pt x="27405" y="201794"/>
                  <a:pt x="33453" y="211873"/>
                </a:cubicBezTo>
                <a:cubicBezTo>
                  <a:pt x="38862" y="220888"/>
                  <a:pt x="49188" y="225966"/>
                  <a:pt x="55756" y="234176"/>
                </a:cubicBezTo>
                <a:cubicBezTo>
                  <a:pt x="81516" y="266376"/>
                  <a:pt x="70443" y="265998"/>
                  <a:pt x="100361" y="289932"/>
                </a:cubicBezTo>
                <a:cubicBezTo>
                  <a:pt x="110826" y="298304"/>
                  <a:pt x="121567" y="306791"/>
                  <a:pt x="133814" y="312234"/>
                </a:cubicBezTo>
                <a:cubicBezTo>
                  <a:pt x="155297" y="321782"/>
                  <a:pt x="200722" y="334537"/>
                  <a:pt x="200722" y="334537"/>
                </a:cubicBezTo>
                <a:cubicBezTo>
                  <a:pt x="273886" y="329964"/>
                  <a:pt x="360205" y="332605"/>
                  <a:pt x="434897" y="312234"/>
                </a:cubicBezTo>
                <a:cubicBezTo>
                  <a:pt x="457578" y="306048"/>
                  <a:pt x="479502" y="297366"/>
                  <a:pt x="501805" y="289932"/>
                </a:cubicBezTo>
                <a:lnTo>
                  <a:pt x="535258" y="278781"/>
                </a:lnTo>
                <a:cubicBezTo>
                  <a:pt x="542692" y="271347"/>
                  <a:pt x="552152" y="265493"/>
                  <a:pt x="557561" y="256478"/>
                </a:cubicBezTo>
                <a:cubicBezTo>
                  <a:pt x="577767" y="222801"/>
                  <a:pt x="566979" y="193789"/>
                  <a:pt x="557561" y="156117"/>
                </a:cubicBezTo>
                <a:cubicBezTo>
                  <a:pt x="551859" y="133310"/>
                  <a:pt x="554818" y="102250"/>
                  <a:pt x="535258" y="89210"/>
                </a:cubicBezTo>
                <a:cubicBezTo>
                  <a:pt x="524107" y="81776"/>
                  <a:pt x="512270" y="75280"/>
                  <a:pt x="501805" y="66908"/>
                </a:cubicBezTo>
                <a:cubicBezTo>
                  <a:pt x="493595" y="60340"/>
                  <a:pt x="487712" y="51173"/>
                  <a:pt x="479502" y="44605"/>
                </a:cubicBezTo>
                <a:cubicBezTo>
                  <a:pt x="457576" y="27064"/>
                  <a:pt x="440074" y="16647"/>
                  <a:pt x="412595" y="11151"/>
                </a:cubicBezTo>
                <a:cubicBezTo>
                  <a:pt x="405305" y="9693"/>
                  <a:pt x="397726" y="11151"/>
                  <a:pt x="390292" y="111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58" y="658038"/>
            <a:ext cx="6067425" cy="4352925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V="1">
            <a:off x="4698129" y="3144644"/>
            <a:ext cx="1557705" cy="55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359483" y="1092820"/>
            <a:ext cx="1706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Так виглядає відвернення </a:t>
            </a:r>
            <a:r>
              <a:rPr lang="en-US" dirty="0" smtClean="0"/>
              <a:t>default </a:t>
            </a:r>
            <a:r>
              <a:rPr lang="uk-UA" dirty="0" smtClean="0"/>
              <a:t>дії</a:t>
            </a:r>
            <a:r>
              <a:rPr lang="en-US" dirty="0" smtClean="0"/>
              <a:t> </a:t>
            </a:r>
            <a:r>
              <a:rPr lang="uk-UA" dirty="0" smtClean="0"/>
              <a:t>браузера, так звана ф-я </a:t>
            </a:r>
            <a:r>
              <a:rPr lang="en-US" dirty="0" err="1" smtClean="0"/>
              <a:t>preventDefault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4330079" y="45854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</a:t>
            </a:r>
            <a:endParaRPr lang="uk-UA" dirty="0"/>
          </a:p>
        </p:txBody>
      </p:sp>
      <p:sp>
        <p:nvSpPr>
          <p:cNvPr id="11" name="Полилиния 10"/>
          <p:cNvSpPr/>
          <p:nvPr/>
        </p:nvSpPr>
        <p:spPr>
          <a:xfrm>
            <a:off x="4337824" y="467091"/>
            <a:ext cx="721464" cy="346948"/>
          </a:xfrm>
          <a:custGeom>
            <a:avLst/>
            <a:gdLst>
              <a:gd name="connsiteX0" fmla="*/ 512956 w 721464"/>
              <a:gd name="connsiteY0" fmla="*/ 12411 h 346948"/>
              <a:gd name="connsiteX1" fmla="*/ 111513 w 721464"/>
              <a:gd name="connsiteY1" fmla="*/ 12411 h 346948"/>
              <a:gd name="connsiteX2" fmla="*/ 66908 w 721464"/>
              <a:gd name="connsiteY2" fmla="*/ 23563 h 346948"/>
              <a:gd name="connsiteX3" fmla="*/ 44605 w 721464"/>
              <a:gd name="connsiteY3" fmla="*/ 45865 h 346948"/>
              <a:gd name="connsiteX4" fmla="*/ 11152 w 721464"/>
              <a:gd name="connsiteY4" fmla="*/ 57016 h 346948"/>
              <a:gd name="connsiteX5" fmla="*/ 0 w 721464"/>
              <a:gd name="connsiteY5" fmla="*/ 90470 h 346948"/>
              <a:gd name="connsiteX6" fmla="*/ 11152 w 721464"/>
              <a:gd name="connsiteY6" fmla="*/ 190831 h 346948"/>
              <a:gd name="connsiteX7" fmla="*/ 22303 w 721464"/>
              <a:gd name="connsiteY7" fmla="*/ 224285 h 346948"/>
              <a:gd name="connsiteX8" fmla="*/ 55756 w 721464"/>
              <a:gd name="connsiteY8" fmla="*/ 246587 h 346948"/>
              <a:gd name="connsiteX9" fmla="*/ 100361 w 721464"/>
              <a:gd name="connsiteY9" fmla="*/ 291192 h 346948"/>
              <a:gd name="connsiteX10" fmla="*/ 200722 w 721464"/>
              <a:gd name="connsiteY10" fmla="*/ 335797 h 346948"/>
              <a:gd name="connsiteX11" fmla="*/ 234176 w 721464"/>
              <a:gd name="connsiteY11" fmla="*/ 346948 h 346948"/>
              <a:gd name="connsiteX12" fmla="*/ 546410 w 721464"/>
              <a:gd name="connsiteY12" fmla="*/ 335797 h 346948"/>
              <a:gd name="connsiteX13" fmla="*/ 579864 w 721464"/>
              <a:gd name="connsiteY13" fmla="*/ 324646 h 346948"/>
              <a:gd name="connsiteX14" fmla="*/ 635620 w 721464"/>
              <a:gd name="connsiteY14" fmla="*/ 313494 h 346948"/>
              <a:gd name="connsiteX15" fmla="*/ 680225 w 721464"/>
              <a:gd name="connsiteY15" fmla="*/ 302343 h 346948"/>
              <a:gd name="connsiteX16" fmla="*/ 713678 w 721464"/>
              <a:gd name="connsiteY16" fmla="*/ 268889 h 346948"/>
              <a:gd name="connsiteX17" fmla="*/ 669074 w 721464"/>
              <a:gd name="connsiteY17" fmla="*/ 135075 h 346948"/>
              <a:gd name="connsiteX18" fmla="*/ 646771 w 721464"/>
              <a:gd name="connsiteY18" fmla="*/ 101621 h 346948"/>
              <a:gd name="connsiteX19" fmla="*/ 579864 w 721464"/>
              <a:gd name="connsiteY19" fmla="*/ 57016 h 346948"/>
              <a:gd name="connsiteX20" fmla="*/ 512956 w 721464"/>
              <a:gd name="connsiteY20" fmla="*/ 34714 h 346948"/>
              <a:gd name="connsiteX21" fmla="*/ 479503 w 721464"/>
              <a:gd name="connsiteY21" fmla="*/ 23563 h 346948"/>
              <a:gd name="connsiteX22" fmla="*/ 457200 w 721464"/>
              <a:gd name="connsiteY22" fmla="*/ 12411 h 34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1464" h="346948">
                <a:moveTo>
                  <a:pt x="512956" y="12411"/>
                </a:moveTo>
                <a:cubicBezTo>
                  <a:pt x="317661" y="-2611"/>
                  <a:pt x="354625" y="-5598"/>
                  <a:pt x="111513" y="12411"/>
                </a:cubicBezTo>
                <a:cubicBezTo>
                  <a:pt x="96229" y="13543"/>
                  <a:pt x="81776" y="19846"/>
                  <a:pt x="66908" y="23563"/>
                </a:cubicBezTo>
                <a:cubicBezTo>
                  <a:pt x="59474" y="30997"/>
                  <a:pt x="53620" y="40456"/>
                  <a:pt x="44605" y="45865"/>
                </a:cubicBezTo>
                <a:cubicBezTo>
                  <a:pt x="34526" y="51912"/>
                  <a:pt x="19463" y="48705"/>
                  <a:pt x="11152" y="57016"/>
                </a:cubicBezTo>
                <a:cubicBezTo>
                  <a:pt x="2840" y="65328"/>
                  <a:pt x="3717" y="79319"/>
                  <a:pt x="0" y="90470"/>
                </a:cubicBezTo>
                <a:cubicBezTo>
                  <a:pt x="3717" y="123924"/>
                  <a:pt x="5618" y="157629"/>
                  <a:pt x="11152" y="190831"/>
                </a:cubicBezTo>
                <a:cubicBezTo>
                  <a:pt x="13084" y="202426"/>
                  <a:pt x="14960" y="215106"/>
                  <a:pt x="22303" y="224285"/>
                </a:cubicBezTo>
                <a:cubicBezTo>
                  <a:pt x="30675" y="234750"/>
                  <a:pt x="45581" y="237865"/>
                  <a:pt x="55756" y="246587"/>
                </a:cubicBezTo>
                <a:cubicBezTo>
                  <a:pt x="71721" y="260271"/>
                  <a:pt x="82865" y="279529"/>
                  <a:pt x="100361" y="291192"/>
                </a:cubicBezTo>
                <a:cubicBezTo>
                  <a:pt x="153375" y="326533"/>
                  <a:pt x="121102" y="309257"/>
                  <a:pt x="200722" y="335797"/>
                </a:cubicBezTo>
                <a:lnTo>
                  <a:pt x="234176" y="346948"/>
                </a:lnTo>
                <a:cubicBezTo>
                  <a:pt x="338254" y="343231"/>
                  <a:pt x="442482" y="342502"/>
                  <a:pt x="546410" y="335797"/>
                </a:cubicBezTo>
                <a:cubicBezTo>
                  <a:pt x="558140" y="335040"/>
                  <a:pt x="568460" y="327497"/>
                  <a:pt x="579864" y="324646"/>
                </a:cubicBezTo>
                <a:cubicBezTo>
                  <a:pt x="598252" y="320049"/>
                  <a:pt x="617118" y="317606"/>
                  <a:pt x="635620" y="313494"/>
                </a:cubicBezTo>
                <a:cubicBezTo>
                  <a:pt x="650581" y="310169"/>
                  <a:pt x="665357" y="306060"/>
                  <a:pt x="680225" y="302343"/>
                </a:cubicBezTo>
                <a:cubicBezTo>
                  <a:pt x="691376" y="291192"/>
                  <a:pt x="711280" y="284476"/>
                  <a:pt x="713678" y="268889"/>
                </a:cubicBezTo>
                <a:cubicBezTo>
                  <a:pt x="729937" y="163204"/>
                  <a:pt x="723297" y="171224"/>
                  <a:pt x="669074" y="135075"/>
                </a:cubicBezTo>
                <a:cubicBezTo>
                  <a:pt x="661640" y="123924"/>
                  <a:pt x="656857" y="110446"/>
                  <a:pt x="646771" y="101621"/>
                </a:cubicBezTo>
                <a:cubicBezTo>
                  <a:pt x="626599" y="83970"/>
                  <a:pt x="605293" y="65492"/>
                  <a:pt x="579864" y="57016"/>
                </a:cubicBezTo>
                <a:lnTo>
                  <a:pt x="512956" y="34714"/>
                </a:lnTo>
                <a:cubicBezTo>
                  <a:pt x="501805" y="30997"/>
                  <a:pt x="490016" y="28820"/>
                  <a:pt x="479503" y="23563"/>
                </a:cubicBezTo>
                <a:lnTo>
                  <a:pt x="457200" y="1241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Полилиния 11"/>
          <p:cNvSpPr/>
          <p:nvPr/>
        </p:nvSpPr>
        <p:spPr>
          <a:xfrm>
            <a:off x="4371278" y="1852258"/>
            <a:ext cx="769434" cy="391730"/>
          </a:xfrm>
          <a:custGeom>
            <a:avLst/>
            <a:gdLst>
              <a:gd name="connsiteX0" fmla="*/ 669073 w 769434"/>
              <a:gd name="connsiteY0" fmla="*/ 43449 h 391730"/>
              <a:gd name="connsiteX1" fmla="*/ 401444 w 769434"/>
              <a:gd name="connsiteY1" fmla="*/ 21147 h 391730"/>
              <a:gd name="connsiteX2" fmla="*/ 267629 w 769434"/>
              <a:gd name="connsiteY2" fmla="*/ 54601 h 391730"/>
              <a:gd name="connsiteX3" fmla="*/ 234176 w 769434"/>
              <a:gd name="connsiteY3" fmla="*/ 65752 h 391730"/>
              <a:gd name="connsiteX4" fmla="*/ 178420 w 769434"/>
              <a:gd name="connsiteY4" fmla="*/ 99205 h 391730"/>
              <a:gd name="connsiteX5" fmla="*/ 156117 w 769434"/>
              <a:gd name="connsiteY5" fmla="*/ 121508 h 391730"/>
              <a:gd name="connsiteX6" fmla="*/ 66907 w 769434"/>
              <a:gd name="connsiteY6" fmla="*/ 199566 h 391730"/>
              <a:gd name="connsiteX7" fmla="*/ 22302 w 769434"/>
              <a:gd name="connsiteY7" fmla="*/ 244171 h 391730"/>
              <a:gd name="connsiteX8" fmla="*/ 0 w 769434"/>
              <a:gd name="connsiteY8" fmla="*/ 266474 h 391730"/>
              <a:gd name="connsiteX9" fmla="*/ 33454 w 769434"/>
              <a:gd name="connsiteY9" fmla="*/ 322230 h 391730"/>
              <a:gd name="connsiteX10" fmla="*/ 66907 w 769434"/>
              <a:gd name="connsiteY10" fmla="*/ 333381 h 391730"/>
              <a:gd name="connsiteX11" fmla="*/ 189571 w 769434"/>
              <a:gd name="connsiteY11" fmla="*/ 366835 h 391730"/>
              <a:gd name="connsiteX12" fmla="*/ 624468 w 769434"/>
              <a:gd name="connsiteY12" fmla="*/ 377986 h 391730"/>
              <a:gd name="connsiteX13" fmla="*/ 747132 w 769434"/>
              <a:gd name="connsiteY13" fmla="*/ 377986 h 391730"/>
              <a:gd name="connsiteX14" fmla="*/ 758283 w 769434"/>
              <a:gd name="connsiteY14" fmla="*/ 344532 h 391730"/>
              <a:gd name="connsiteX15" fmla="*/ 769434 w 769434"/>
              <a:gd name="connsiteY15" fmla="*/ 299927 h 391730"/>
              <a:gd name="connsiteX16" fmla="*/ 758283 w 769434"/>
              <a:gd name="connsiteY16" fmla="*/ 132659 h 391730"/>
              <a:gd name="connsiteX17" fmla="*/ 747132 w 769434"/>
              <a:gd name="connsiteY17" fmla="*/ 99205 h 391730"/>
              <a:gd name="connsiteX18" fmla="*/ 724829 w 769434"/>
              <a:gd name="connsiteY18" fmla="*/ 76903 h 391730"/>
              <a:gd name="connsiteX19" fmla="*/ 669073 w 769434"/>
              <a:gd name="connsiteY19" fmla="*/ 43449 h 39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69434" h="391730">
                <a:moveTo>
                  <a:pt x="669073" y="43449"/>
                </a:moveTo>
                <a:cubicBezTo>
                  <a:pt x="555553" y="-24662"/>
                  <a:pt x="625562" y="3218"/>
                  <a:pt x="401444" y="21147"/>
                </a:cubicBezTo>
                <a:cubicBezTo>
                  <a:pt x="342169" y="25889"/>
                  <a:pt x="323940" y="35830"/>
                  <a:pt x="267629" y="54601"/>
                </a:cubicBezTo>
                <a:lnTo>
                  <a:pt x="234176" y="65752"/>
                </a:lnTo>
                <a:cubicBezTo>
                  <a:pt x="177662" y="122264"/>
                  <a:pt x="250803" y="55775"/>
                  <a:pt x="178420" y="99205"/>
                </a:cubicBezTo>
                <a:cubicBezTo>
                  <a:pt x="169405" y="104614"/>
                  <a:pt x="164327" y="114940"/>
                  <a:pt x="156117" y="121508"/>
                </a:cubicBezTo>
                <a:cubicBezTo>
                  <a:pt x="63915" y="195269"/>
                  <a:pt x="204464" y="62007"/>
                  <a:pt x="66907" y="199566"/>
                </a:cubicBezTo>
                <a:lnTo>
                  <a:pt x="22302" y="244171"/>
                </a:lnTo>
                <a:lnTo>
                  <a:pt x="0" y="266474"/>
                </a:lnTo>
                <a:cubicBezTo>
                  <a:pt x="8771" y="292788"/>
                  <a:pt x="7942" y="306923"/>
                  <a:pt x="33454" y="322230"/>
                </a:cubicBezTo>
                <a:cubicBezTo>
                  <a:pt x="43533" y="328278"/>
                  <a:pt x="56394" y="328124"/>
                  <a:pt x="66907" y="333381"/>
                </a:cubicBezTo>
                <a:cubicBezTo>
                  <a:pt x="138305" y="369080"/>
                  <a:pt x="57973" y="361235"/>
                  <a:pt x="189571" y="366835"/>
                </a:cubicBezTo>
                <a:cubicBezTo>
                  <a:pt x="334453" y="373000"/>
                  <a:pt x="479502" y="374269"/>
                  <a:pt x="624468" y="377986"/>
                </a:cubicBezTo>
                <a:cubicBezTo>
                  <a:pt x="668685" y="389040"/>
                  <a:pt x="698298" y="402403"/>
                  <a:pt x="747132" y="377986"/>
                </a:cubicBezTo>
                <a:cubicBezTo>
                  <a:pt x="757646" y="372729"/>
                  <a:pt x="755054" y="355834"/>
                  <a:pt x="758283" y="344532"/>
                </a:cubicBezTo>
                <a:cubicBezTo>
                  <a:pt x="762493" y="329796"/>
                  <a:pt x="765717" y="314795"/>
                  <a:pt x="769434" y="299927"/>
                </a:cubicBezTo>
                <a:cubicBezTo>
                  <a:pt x="765717" y="244171"/>
                  <a:pt x="764454" y="188197"/>
                  <a:pt x="758283" y="132659"/>
                </a:cubicBezTo>
                <a:cubicBezTo>
                  <a:pt x="756985" y="120976"/>
                  <a:pt x="753180" y="109284"/>
                  <a:pt x="747132" y="99205"/>
                </a:cubicBezTo>
                <a:cubicBezTo>
                  <a:pt x="741723" y="90190"/>
                  <a:pt x="732263" y="84337"/>
                  <a:pt x="724829" y="76903"/>
                </a:cubicBezTo>
                <a:lnTo>
                  <a:pt x="669073" y="43449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499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1" y="126845"/>
            <a:ext cx="5353050" cy="56007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560" y="126845"/>
            <a:ext cx="6479440" cy="318327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60" y="3388809"/>
            <a:ext cx="145732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4556" y="3019477"/>
            <a:ext cx="337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Ось так люди працюють з </a:t>
            </a:r>
            <a:r>
              <a:rPr lang="en-US" dirty="0" smtClean="0">
                <a:solidFill>
                  <a:srgbClr val="FFFF00"/>
                </a:solidFill>
              </a:rPr>
              <a:t>events</a:t>
            </a:r>
            <a:endParaRPr lang="uk-UA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4341" y="3534937"/>
            <a:ext cx="28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ru-RU" dirty="0" err="1" smtClean="0"/>
              <a:t>забув</a:t>
            </a:r>
            <a:r>
              <a:rPr lang="ru-RU" dirty="0" smtClean="0"/>
              <a:t> </a:t>
            </a:r>
            <a:r>
              <a:rPr lang="ru-RU" dirty="0" err="1" smtClean="0"/>
              <a:t>шо</a:t>
            </a:r>
            <a:r>
              <a:rPr lang="ru-RU" dirty="0" smtClean="0"/>
              <a:t> </a:t>
            </a:r>
            <a:r>
              <a:rPr lang="ru-RU" dirty="0" err="1" smtClean="0"/>
              <a:t>таке</a:t>
            </a:r>
            <a:r>
              <a:rPr lang="ru-RU" dirty="0" smtClean="0"/>
              <a:t> </a:t>
            </a:r>
            <a:r>
              <a:rPr lang="en-US" dirty="0" smtClean="0"/>
              <a:t>bind</a:t>
            </a:r>
            <a:endParaRPr lang="uk-UA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3569889" y="1538868"/>
            <a:ext cx="6566570" cy="199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8017728" y="3111191"/>
            <a:ext cx="2118731" cy="42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60142" y="1100660"/>
            <a:ext cx="38054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тут витягується результат виклику ф-ї</a:t>
            </a:r>
            <a:endParaRPr lang="uk-UA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6110868" y="1469992"/>
            <a:ext cx="8432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17728" y="1538868"/>
            <a:ext cx="32019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а тут тупо сама ф-я витягується</a:t>
            </a:r>
            <a:endParaRPr lang="uk-UA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7169885" y="1762732"/>
            <a:ext cx="7474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690259" y="2834811"/>
            <a:ext cx="35391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Тому треба її до чогось </a:t>
            </a:r>
            <a:r>
              <a:rPr lang="uk-UA" dirty="0" err="1" smtClean="0"/>
              <a:t>привʼязати</a:t>
            </a:r>
            <a:endParaRPr lang="uk-UA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366" y="4129082"/>
            <a:ext cx="4114800" cy="25074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33893" y="5352585"/>
            <a:ext cx="158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Якщо </a:t>
            </a:r>
            <a:r>
              <a:rPr lang="en-US" dirty="0" smtClean="0"/>
              <a:t>bind </a:t>
            </a:r>
          </a:p>
          <a:p>
            <a:r>
              <a:rPr lang="uk-UA" dirty="0" smtClean="0"/>
              <a:t>надоїв то </a:t>
            </a:r>
            <a:r>
              <a:rPr lang="uk-UA" dirty="0" err="1" smtClean="0"/>
              <a:t>юзай</a:t>
            </a:r>
            <a:r>
              <a:rPr lang="uk-UA" dirty="0" smtClean="0"/>
              <a:t> лямбду:</a:t>
            </a:r>
            <a:endParaRPr lang="uk-UA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887522" y="5475249"/>
            <a:ext cx="2332108" cy="252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6908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7171" y="271800"/>
            <a:ext cx="412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Передавання аргументів у </a:t>
            </a:r>
            <a:r>
              <a:rPr lang="en-US" dirty="0" smtClean="0"/>
              <a:t>event handler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1" y="973408"/>
            <a:ext cx="5200650" cy="495300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2464420" y="1221058"/>
            <a:ext cx="6133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996069" y="1435254"/>
            <a:ext cx="6133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54017" y="1036392"/>
            <a:ext cx="5993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deleteRow</a:t>
            </a:r>
            <a:r>
              <a:rPr lang="en-US" dirty="0" smtClean="0"/>
              <a:t> – </a:t>
            </a:r>
            <a:r>
              <a:rPr lang="ru-RU" dirty="0" smtClean="0"/>
              <a:t>ф-я,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видаляє</a:t>
            </a:r>
            <a:r>
              <a:rPr lang="ru-RU" dirty="0" smtClean="0"/>
              <a:t> рядок, </a:t>
            </a:r>
            <a:r>
              <a:rPr lang="ru-RU" dirty="0" err="1" smtClean="0"/>
              <a:t>наприклад</a:t>
            </a:r>
            <a:r>
              <a:rPr lang="ru-RU" dirty="0" smtClean="0"/>
              <a:t>, в </a:t>
            </a:r>
            <a:r>
              <a:rPr lang="ru-RU" dirty="0" err="1" smtClean="0"/>
              <a:t>табличці</a:t>
            </a:r>
            <a:r>
              <a:rPr lang="ru-RU" dirty="0" smtClean="0"/>
              <a:t>.</a:t>
            </a:r>
          </a:p>
          <a:p>
            <a:r>
              <a:rPr lang="en-US" dirty="0" smtClean="0"/>
              <a:t>id – </a:t>
            </a:r>
            <a:r>
              <a:rPr lang="uk-UA" dirty="0" smtClean="0"/>
              <a:t>аргумент, що хочемо передати всередину.</a:t>
            </a:r>
            <a:endParaRPr lang="uk-UA" dirty="0"/>
          </a:p>
        </p:txBody>
      </p:sp>
      <p:sp>
        <p:nvSpPr>
          <p:cNvPr id="9" name="Левая фигурная скобка 8"/>
          <p:cNvSpPr/>
          <p:nvPr/>
        </p:nvSpPr>
        <p:spPr>
          <a:xfrm rot="16200000">
            <a:off x="2719851" y="-883968"/>
            <a:ext cx="284589" cy="52006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/>
          <p:cNvSpPr txBox="1"/>
          <p:nvPr/>
        </p:nvSpPr>
        <p:spPr>
          <a:xfrm>
            <a:off x="1776258" y="1855050"/>
            <a:ext cx="260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2 альтернативні способи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70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788" y="177749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Conditional Rendering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2" y="769667"/>
            <a:ext cx="2781300" cy="1504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32" y="2401461"/>
            <a:ext cx="3219450" cy="272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4937" y="869795"/>
            <a:ext cx="46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 </a:t>
            </a:r>
            <a:r>
              <a:rPr lang="en-US" dirty="0" smtClean="0"/>
              <a:t>React </a:t>
            </a:r>
            <a:r>
              <a:rPr lang="uk-UA" dirty="0" smtClean="0"/>
              <a:t>можна </a:t>
            </a:r>
            <a:r>
              <a:rPr lang="uk-UA" dirty="0" err="1" smtClean="0"/>
              <a:t>рендерити</a:t>
            </a:r>
            <a:r>
              <a:rPr lang="uk-UA" dirty="0" smtClean="0"/>
              <a:t> або одне або друге</a:t>
            </a:r>
            <a:endParaRPr lang="uk-UA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2163337" y="1239127"/>
            <a:ext cx="1572322" cy="174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2141034" y="1239127"/>
            <a:ext cx="1605776" cy="219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06" y="1522142"/>
            <a:ext cx="4781550" cy="1123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65788" y="1661532"/>
            <a:ext cx="19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Допускається таке</a:t>
            </a:r>
            <a:endParaRPr lang="uk-UA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6724185" y="1661532"/>
            <a:ext cx="35683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781" y="2908313"/>
            <a:ext cx="4114800" cy="10572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781" y="4075409"/>
            <a:ext cx="1628775" cy="3048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781" y="4490030"/>
            <a:ext cx="1704975" cy="2571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27342" y="3436950"/>
            <a:ext cx="2397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Якщо </a:t>
            </a:r>
            <a:r>
              <a:rPr lang="en-US" dirty="0" smtClean="0"/>
              <a:t>false – </a:t>
            </a:r>
            <a:r>
              <a:rPr lang="uk-UA" dirty="0" smtClean="0"/>
              <a:t>то вираз пропускається, інакше виконується</a:t>
            </a:r>
            <a:endParaRPr lang="uk-UA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8524" y="6234809"/>
            <a:ext cx="2133600" cy="2762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981" y="5137317"/>
            <a:ext cx="3962400" cy="981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63376" y="5263376"/>
            <a:ext cx="2254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Залежно від того, що</a:t>
            </a:r>
            <a:r>
              <a:rPr lang="en-US" dirty="0" smtClean="0"/>
              <a:t> true, </a:t>
            </a:r>
            <a:r>
              <a:rPr lang="ru-RU" dirty="0" smtClean="0"/>
              <a:t>а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en-US" dirty="0" smtClean="0"/>
              <a:t>false – </a:t>
            </a:r>
            <a:r>
              <a:rPr lang="uk-UA" dirty="0" smtClean="0"/>
              <a:t>виконується або перший вираз, або другий.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497" y="5325920"/>
            <a:ext cx="2638425" cy="9620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46560" y="5103674"/>
            <a:ext cx="208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Коли повинен </a:t>
            </a:r>
            <a:r>
              <a:rPr lang="uk-UA" dirty="0" err="1" smtClean="0"/>
              <a:t>зрендерити</a:t>
            </a:r>
            <a:r>
              <a:rPr lang="uk-UA" dirty="0" smtClean="0"/>
              <a:t> компонент, який містить інший компонент, що не треба </a:t>
            </a:r>
            <a:r>
              <a:rPr lang="uk-UA" dirty="0" err="1" smtClean="0"/>
              <a:t>рендерити</a:t>
            </a:r>
            <a:endParaRPr lang="uk-UA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H="1" flipV="1">
            <a:off x="1706137" y="5977054"/>
            <a:ext cx="1237785" cy="76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9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23" y="931127"/>
            <a:ext cx="3257550" cy="914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3" y="2060536"/>
            <a:ext cx="2790825" cy="885825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2810107" y="1371600"/>
            <a:ext cx="2676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70557" y="931127"/>
            <a:ext cx="788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– </a:t>
            </a:r>
            <a:r>
              <a:rPr lang="ru-RU" dirty="0" err="1" smtClean="0"/>
              <a:t>це</a:t>
            </a:r>
            <a:r>
              <a:rPr lang="ru-RU" dirty="0" smtClean="0"/>
              <a:t> ф-я, </a:t>
            </a:r>
            <a:r>
              <a:rPr lang="ru-RU" dirty="0" err="1" smtClean="0"/>
              <a:t>що</a:t>
            </a:r>
            <a:r>
              <a:rPr lang="ru-RU" dirty="0" smtClean="0"/>
              <a:t> створю</a:t>
            </a:r>
            <a:r>
              <a:rPr lang="uk-UA" dirty="0" smtClean="0"/>
              <a:t>є</a:t>
            </a:r>
            <a:r>
              <a:rPr lang="ru-RU" dirty="0" smtClean="0"/>
              <a:t> </a:t>
            </a:r>
            <a:r>
              <a:rPr lang="ru-RU" dirty="0" err="1" smtClean="0"/>
              <a:t>масив</a:t>
            </a:r>
            <a:r>
              <a:rPr lang="ru-RU" dirty="0" smtClean="0"/>
              <a:t> на </a:t>
            </a:r>
            <a:r>
              <a:rPr lang="ru-RU" dirty="0" err="1" smtClean="0"/>
              <a:t>основі</a:t>
            </a:r>
            <a:r>
              <a:rPr lang="ru-RU" dirty="0" smtClean="0"/>
              <a:t> того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повертає</a:t>
            </a:r>
            <a:r>
              <a:rPr lang="ru-RU" dirty="0" smtClean="0"/>
              <a:t> </a:t>
            </a:r>
            <a:r>
              <a:rPr lang="ru-RU" dirty="0" err="1" smtClean="0"/>
              <a:t>вказана</a:t>
            </a:r>
            <a:r>
              <a:rPr lang="ru-RU" dirty="0" smtClean="0"/>
              <a:t> як аргумент ф-я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512" y="1371600"/>
            <a:ext cx="3876675" cy="304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97" y="3253368"/>
            <a:ext cx="3781425" cy="3429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46410" y="716118"/>
            <a:ext cx="3641570" cy="2445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1248937" y="4125951"/>
            <a:ext cx="256478" cy="22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1278" y="3271091"/>
            <a:ext cx="3357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Keys </a:t>
            </a:r>
            <a:r>
              <a:rPr lang="en-US" dirty="0"/>
              <a:t>help React identify which items have changed, are added, or are removed. Keys should be given to the elements inside the array to give the elements a stable identity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477" y="5457244"/>
            <a:ext cx="3114675" cy="109537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5464098" y="5865541"/>
            <a:ext cx="479502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068" y="4494634"/>
            <a:ext cx="3679119" cy="2363366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>
            <a:off x="7100711" y="4605867"/>
            <a:ext cx="1209357" cy="93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6999111" y="5074355"/>
            <a:ext cx="1471979" cy="468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750756" y="5654077"/>
            <a:ext cx="3499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1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1088638"/>
            <a:ext cx="4429125" cy="4972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2915" y="557240"/>
            <a:ext cx="6796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</a:t>
            </a:r>
            <a:r>
              <a:rPr lang="uk-UA" dirty="0" smtClean="0"/>
              <a:t> завжди хоче бути оточене масивом, тобто воно в даному випадку застосовується там де є ф-я </a:t>
            </a:r>
            <a:r>
              <a:rPr lang="en-US" dirty="0" smtClean="0"/>
              <a:t>map (key </a:t>
            </a:r>
            <a:r>
              <a:rPr lang="uk-UA" dirty="0" smtClean="0"/>
              <a:t>завжди всередині </a:t>
            </a:r>
            <a:r>
              <a:rPr lang="en-US" dirty="0" smtClean="0"/>
              <a:t>map):</a:t>
            </a:r>
          </a:p>
          <a:p>
            <a:r>
              <a:rPr lang="uk-UA" dirty="0" smtClean="0"/>
              <a:t>Воно вказується атрибутом для того елемента, що є </a:t>
            </a:r>
            <a:r>
              <a:rPr lang="uk-UA" b="1" dirty="0" smtClean="0"/>
              <a:t>безпосередньо</a:t>
            </a:r>
            <a:r>
              <a:rPr lang="uk-UA" dirty="0" smtClean="0"/>
              <a:t> </a:t>
            </a:r>
            <a:r>
              <a:rPr lang="uk-UA" b="1" dirty="0" smtClean="0"/>
              <a:t>в циклі</a:t>
            </a:r>
            <a:r>
              <a:rPr lang="uk-UA" dirty="0" smtClean="0"/>
              <a:t>, а не для якогось вкладеного елемента масиву</a:t>
            </a:r>
          </a:p>
        </p:txBody>
      </p:sp>
      <p:cxnSp>
        <p:nvCxnSpPr>
          <p:cNvPr id="6" name="Прямая со стрелкой 5"/>
          <p:cNvCxnSpPr>
            <a:stCxn id="23" idx="38"/>
          </p:cNvCxnSpPr>
          <p:nvPr/>
        </p:nvCxnSpPr>
        <p:spPr>
          <a:xfrm flipH="1">
            <a:off x="1156660" y="2846070"/>
            <a:ext cx="432110" cy="845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156660" y="1767723"/>
            <a:ext cx="2676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лилиния 8"/>
          <p:cNvSpPr/>
          <p:nvPr/>
        </p:nvSpPr>
        <p:spPr>
          <a:xfrm>
            <a:off x="1424290" y="1939820"/>
            <a:ext cx="8016889" cy="369412"/>
          </a:xfrm>
          <a:custGeom>
            <a:avLst/>
            <a:gdLst>
              <a:gd name="connsiteX0" fmla="*/ 9244361 w 9244361"/>
              <a:gd name="connsiteY0" fmla="*/ 0 h 758283"/>
              <a:gd name="connsiteX1" fmla="*/ 9233210 w 9244361"/>
              <a:gd name="connsiteY1" fmla="*/ 111512 h 758283"/>
              <a:gd name="connsiteX2" fmla="*/ 9177454 w 9244361"/>
              <a:gd name="connsiteY2" fmla="*/ 167268 h 758283"/>
              <a:gd name="connsiteX3" fmla="*/ 9121697 w 9244361"/>
              <a:gd name="connsiteY3" fmla="*/ 223024 h 758283"/>
              <a:gd name="connsiteX4" fmla="*/ 9099395 w 9244361"/>
              <a:gd name="connsiteY4" fmla="*/ 245327 h 758283"/>
              <a:gd name="connsiteX5" fmla="*/ 9021336 w 9244361"/>
              <a:gd name="connsiteY5" fmla="*/ 289932 h 758283"/>
              <a:gd name="connsiteX6" fmla="*/ 8954429 w 9244361"/>
              <a:gd name="connsiteY6" fmla="*/ 323385 h 758283"/>
              <a:gd name="connsiteX7" fmla="*/ 8876371 w 9244361"/>
              <a:gd name="connsiteY7" fmla="*/ 356839 h 758283"/>
              <a:gd name="connsiteX8" fmla="*/ 8842917 w 9244361"/>
              <a:gd name="connsiteY8" fmla="*/ 379141 h 758283"/>
              <a:gd name="connsiteX9" fmla="*/ 8776010 w 9244361"/>
              <a:gd name="connsiteY9" fmla="*/ 401444 h 758283"/>
              <a:gd name="connsiteX10" fmla="*/ 8697951 w 9244361"/>
              <a:gd name="connsiteY10" fmla="*/ 434898 h 758283"/>
              <a:gd name="connsiteX11" fmla="*/ 8597590 w 9244361"/>
              <a:gd name="connsiteY11" fmla="*/ 446049 h 758283"/>
              <a:gd name="connsiteX12" fmla="*/ 8474927 w 9244361"/>
              <a:gd name="connsiteY12" fmla="*/ 479502 h 758283"/>
              <a:gd name="connsiteX13" fmla="*/ 8385717 w 9244361"/>
              <a:gd name="connsiteY13" fmla="*/ 501805 h 758283"/>
              <a:gd name="connsiteX14" fmla="*/ 8329961 w 9244361"/>
              <a:gd name="connsiteY14" fmla="*/ 512956 h 758283"/>
              <a:gd name="connsiteX15" fmla="*/ 8240751 w 9244361"/>
              <a:gd name="connsiteY15" fmla="*/ 546410 h 758283"/>
              <a:gd name="connsiteX16" fmla="*/ 8151541 w 9244361"/>
              <a:gd name="connsiteY16" fmla="*/ 579863 h 758283"/>
              <a:gd name="connsiteX17" fmla="*/ 8118088 w 9244361"/>
              <a:gd name="connsiteY17" fmla="*/ 591015 h 758283"/>
              <a:gd name="connsiteX18" fmla="*/ 7817005 w 9244361"/>
              <a:gd name="connsiteY18" fmla="*/ 602166 h 758283"/>
              <a:gd name="connsiteX19" fmla="*/ 7638585 w 9244361"/>
              <a:gd name="connsiteY19" fmla="*/ 624468 h 758283"/>
              <a:gd name="connsiteX20" fmla="*/ 7605132 w 9244361"/>
              <a:gd name="connsiteY20" fmla="*/ 635620 h 758283"/>
              <a:gd name="connsiteX21" fmla="*/ 7560527 w 9244361"/>
              <a:gd name="connsiteY21" fmla="*/ 646771 h 758283"/>
              <a:gd name="connsiteX22" fmla="*/ 7449014 w 9244361"/>
              <a:gd name="connsiteY22" fmla="*/ 657922 h 758283"/>
              <a:gd name="connsiteX23" fmla="*/ 7181385 w 9244361"/>
              <a:gd name="connsiteY23" fmla="*/ 691376 h 758283"/>
              <a:gd name="connsiteX24" fmla="*/ 7002966 w 9244361"/>
              <a:gd name="connsiteY24" fmla="*/ 713678 h 758283"/>
              <a:gd name="connsiteX25" fmla="*/ 6924907 w 9244361"/>
              <a:gd name="connsiteY25" fmla="*/ 735980 h 758283"/>
              <a:gd name="connsiteX26" fmla="*/ 6846849 w 9244361"/>
              <a:gd name="connsiteY26" fmla="*/ 747132 h 758283"/>
              <a:gd name="connsiteX27" fmla="*/ 6791093 w 9244361"/>
              <a:gd name="connsiteY27" fmla="*/ 758283 h 758283"/>
              <a:gd name="connsiteX28" fmla="*/ 6389649 w 9244361"/>
              <a:gd name="connsiteY28" fmla="*/ 747132 h 758283"/>
              <a:gd name="connsiteX29" fmla="*/ 6356195 w 9244361"/>
              <a:gd name="connsiteY29" fmla="*/ 735980 h 758283"/>
              <a:gd name="connsiteX30" fmla="*/ 6266985 w 9244361"/>
              <a:gd name="connsiteY30" fmla="*/ 724829 h 758283"/>
              <a:gd name="connsiteX31" fmla="*/ 6233532 w 9244361"/>
              <a:gd name="connsiteY31" fmla="*/ 713678 h 758283"/>
              <a:gd name="connsiteX32" fmla="*/ 6099717 w 9244361"/>
              <a:gd name="connsiteY32" fmla="*/ 691376 h 758283"/>
              <a:gd name="connsiteX33" fmla="*/ 6043961 w 9244361"/>
              <a:gd name="connsiteY33" fmla="*/ 680224 h 758283"/>
              <a:gd name="connsiteX34" fmla="*/ 5642517 w 9244361"/>
              <a:gd name="connsiteY34" fmla="*/ 657922 h 758283"/>
              <a:gd name="connsiteX35" fmla="*/ 5542156 w 9244361"/>
              <a:gd name="connsiteY35" fmla="*/ 646771 h 758283"/>
              <a:gd name="connsiteX36" fmla="*/ 5452946 w 9244361"/>
              <a:gd name="connsiteY36" fmla="*/ 624468 h 758283"/>
              <a:gd name="connsiteX37" fmla="*/ 5285678 w 9244361"/>
              <a:gd name="connsiteY37" fmla="*/ 613317 h 758283"/>
              <a:gd name="connsiteX38" fmla="*/ 5218771 w 9244361"/>
              <a:gd name="connsiteY38" fmla="*/ 602166 h 758283"/>
              <a:gd name="connsiteX39" fmla="*/ 4560849 w 9244361"/>
              <a:gd name="connsiteY39" fmla="*/ 579863 h 758283"/>
              <a:gd name="connsiteX40" fmla="*/ 4449336 w 9244361"/>
              <a:gd name="connsiteY40" fmla="*/ 557561 h 758283"/>
              <a:gd name="connsiteX41" fmla="*/ 4415883 w 9244361"/>
              <a:gd name="connsiteY41" fmla="*/ 546410 h 758283"/>
              <a:gd name="connsiteX42" fmla="*/ 4337824 w 9244361"/>
              <a:gd name="connsiteY42" fmla="*/ 535259 h 758283"/>
              <a:gd name="connsiteX43" fmla="*/ 4293219 w 9244361"/>
              <a:gd name="connsiteY43" fmla="*/ 524107 h 758283"/>
              <a:gd name="connsiteX44" fmla="*/ 4103649 w 9244361"/>
              <a:gd name="connsiteY44" fmla="*/ 512956 h 758283"/>
              <a:gd name="connsiteX45" fmla="*/ 3992136 w 9244361"/>
              <a:gd name="connsiteY45" fmla="*/ 490654 h 758283"/>
              <a:gd name="connsiteX46" fmla="*/ 3902927 w 9244361"/>
              <a:gd name="connsiteY46" fmla="*/ 468351 h 758283"/>
              <a:gd name="connsiteX47" fmla="*/ 3869473 w 9244361"/>
              <a:gd name="connsiteY47" fmla="*/ 457200 h 758283"/>
              <a:gd name="connsiteX48" fmla="*/ 3802566 w 9244361"/>
              <a:gd name="connsiteY48" fmla="*/ 446049 h 758283"/>
              <a:gd name="connsiteX49" fmla="*/ 3724507 w 9244361"/>
              <a:gd name="connsiteY49" fmla="*/ 434898 h 758283"/>
              <a:gd name="connsiteX50" fmla="*/ 3311912 w 9244361"/>
              <a:gd name="connsiteY50" fmla="*/ 401444 h 758283"/>
              <a:gd name="connsiteX51" fmla="*/ 3211551 w 9244361"/>
              <a:gd name="connsiteY51" fmla="*/ 379141 h 758283"/>
              <a:gd name="connsiteX52" fmla="*/ 3166946 w 9244361"/>
              <a:gd name="connsiteY52" fmla="*/ 367990 h 758283"/>
              <a:gd name="connsiteX53" fmla="*/ 3100039 w 9244361"/>
              <a:gd name="connsiteY53" fmla="*/ 356839 h 758283"/>
              <a:gd name="connsiteX54" fmla="*/ 3021980 w 9244361"/>
              <a:gd name="connsiteY54" fmla="*/ 334537 h 758283"/>
              <a:gd name="connsiteX55" fmla="*/ 2966224 w 9244361"/>
              <a:gd name="connsiteY55" fmla="*/ 323385 h 758283"/>
              <a:gd name="connsiteX56" fmla="*/ 2854712 w 9244361"/>
              <a:gd name="connsiteY56" fmla="*/ 289932 h 758283"/>
              <a:gd name="connsiteX57" fmla="*/ 2798956 w 9244361"/>
              <a:gd name="connsiteY57" fmla="*/ 278780 h 758283"/>
              <a:gd name="connsiteX58" fmla="*/ 2085278 w 9244361"/>
              <a:gd name="connsiteY58" fmla="*/ 267629 h 758283"/>
              <a:gd name="connsiteX59" fmla="*/ 1851102 w 9244361"/>
              <a:gd name="connsiteY59" fmla="*/ 256478 h 758283"/>
              <a:gd name="connsiteX60" fmla="*/ 1728439 w 9244361"/>
              <a:gd name="connsiteY60" fmla="*/ 223024 h 758283"/>
              <a:gd name="connsiteX61" fmla="*/ 1672683 w 9244361"/>
              <a:gd name="connsiteY61" fmla="*/ 211873 h 758283"/>
              <a:gd name="connsiteX62" fmla="*/ 1628078 w 9244361"/>
              <a:gd name="connsiteY62" fmla="*/ 200722 h 758283"/>
              <a:gd name="connsiteX63" fmla="*/ 1527717 w 9244361"/>
              <a:gd name="connsiteY63" fmla="*/ 144966 h 758283"/>
              <a:gd name="connsiteX64" fmla="*/ 1494263 w 9244361"/>
              <a:gd name="connsiteY64" fmla="*/ 133815 h 758283"/>
              <a:gd name="connsiteX65" fmla="*/ 1416205 w 9244361"/>
              <a:gd name="connsiteY65" fmla="*/ 89210 h 758283"/>
              <a:gd name="connsiteX66" fmla="*/ 1137424 w 9244361"/>
              <a:gd name="connsiteY66" fmla="*/ 111512 h 758283"/>
              <a:gd name="connsiteX67" fmla="*/ 1059366 w 9244361"/>
              <a:gd name="connsiteY67" fmla="*/ 144966 h 758283"/>
              <a:gd name="connsiteX68" fmla="*/ 981307 w 9244361"/>
              <a:gd name="connsiteY68" fmla="*/ 189571 h 758283"/>
              <a:gd name="connsiteX69" fmla="*/ 802888 w 9244361"/>
              <a:gd name="connsiteY69" fmla="*/ 223024 h 758283"/>
              <a:gd name="connsiteX70" fmla="*/ 724829 w 9244361"/>
              <a:gd name="connsiteY70" fmla="*/ 245327 h 758283"/>
              <a:gd name="connsiteX71" fmla="*/ 691375 w 9244361"/>
              <a:gd name="connsiteY71" fmla="*/ 256478 h 758283"/>
              <a:gd name="connsiteX72" fmla="*/ 412595 w 9244361"/>
              <a:gd name="connsiteY72" fmla="*/ 267629 h 758283"/>
              <a:gd name="connsiteX73" fmla="*/ 334536 w 9244361"/>
              <a:gd name="connsiteY73" fmla="*/ 278780 h 758283"/>
              <a:gd name="connsiteX74" fmla="*/ 256478 w 9244361"/>
              <a:gd name="connsiteY74" fmla="*/ 301083 h 758283"/>
              <a:gd name="connsiteX75" fmla="*/ 189571 w 9244361"/>
              <a:gd name="connsiteY75" fmla="*/ 312234 h 758283"/>
              <a:gd name="connsiteX76" fmla="*/ 11151 w 9244361"/>
              <a:gd name="connsiteY76" fmla="*/ 301083 h 758283"/>
              <a:gd name="connsiteX77" fmla="*/ 0 w 9244361"/>
              <a:gd name="connsiteY77" fmla="*/ 267629 h 75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244361" h="758283">
                <a:moveTo>
                  <a:pt x="9244361" y="0"/>
                </a:moveTo>
                <a:cubicBezTo>
                  <a:pt x="9240644" y="37171"/>
                  <a:pt x="9247084" y="76828"/>
                  <a:pt x="9233210" y="111512"/>
                </a:cubicBezTo>
                <a:cubicBezTo>
                  <a:pt x="9223449" y="135916"/>
                  <a:pt x="9196039" y="148683"/>
                  <a:pt x="9177454" y="167268"/>
                </a:cubicBezTo>
                <a:lnTo>
                  <a:pt x="9121697" y="223024"/>
                </a:lnTo>
                <a:cubicBezTo>
                  <a:pt x="9114263" y="230458"/>
                  <a:pt x="9108143" y="239495"/>
                  <a:pt x="9099395" y="245327"/>
                </a:cubicBezTo>
                <a:cubicBezTo>
                  <a:pt x="9017884" y="299666"/>
                  <a:pt x="9120380" y="233335"/>
                  <a:pt x="9021336" y="289932"/>
                </a:cubicBezTo>
                <a:cubicBezTo>
                  <a:pt x="8960811" y="324518"/>
                  <a:pt x="9015763" y="302941"/>
                  <a:pt x="8954429" y="323385"/>
                </a:cubicBezTo>
                <a:cubicBezTo>
                  <a:pt x="8870444" y="379376"/>
                  <a:pt x="8977178" y="313637"/>
                  <a:pt x="8876371" y="356839"/>
                </a:cubicBezTo>
                <a:cubicBezTo>
                  <a:pt x="8864052" y="362118"/>
                  <a:pt x="8855164" y="373698"/>
                  <a:pt x="8842917" y="379141"/>
                </a:cubicBezTo>
                <a:cubicBezTo>
                  <a:pt x="8821434" y="388689"/>
                  <a:pt x="8797037" y="390931"/>
                  <a:pt x="8776010" y="401444"/>
                </a:cubicBezTo>
                <a:cubicBezTo>
                  <a:pt x="8755702" y="411598"/>
                  <a:pt x="8722560" y="430796"/>
                  <a:pt x="8697951" y="434898"/>
                </a:cubicBezTo>
                <a:cubicBezTo>
                  <a:pt x="8664749" y="440432"/>
                  <a:pt x="8631044" y="442332"/>
                  <a:pt x="8597590" y="446049"/>
                </a:cubicBezTo>
                <a:cubicBezTo>
                  <a:pt x="8535054" y="466894"/>
                  <a:pt x="8575547" y="454347"/>
                  <a:pt x="8474927" y="479502"/>
                </a:cubicBezTo>
                <a:cubicBezTo>
                  <a:pt x="8474901" y="479509"/>
                  <a:pt x="8385744" y="501800"/>
                  <a:pt x="8385717" y="501805"/>
                </a:cubicBezTo>
                <a:lnTo>
                  <a:pt x="8329961" y="512956"/>
                </a:lnTo>
                <a:cubicBezTo>
                  <a:pt x="8205786" y="575045"/>
                  <a:pt x="8362204" y="500866"/>
                  <a:pt x="8240751" y="546410"/>
                </a:cubicBezTo>
                <a:cubicBezTo>
                  <a:pt x="8074420" y="608783"/>
                  <a:pt x="8311861" y="534056"/>
                  <a:pt x="8151541" y="579863"/>
                </a:cubicBezTo>
                <a:cubicBezTo>
                  <a:pt x="8140239" y="583092"/>
                  <a:pt x="8129816" y="590233"/>
                  <a:pt x="8118088" y="591015"/>
                </a:cubicBezTo>
                <a:cubicBezTo>
                  <a:pt x="8017881" y="597696"/>
                  <a:pt x="7917366" y="598449"/>
                  <a:pt x="7817005" y="602166"/>
                </a:cubicBezTo>
                <a:cubicBezTo>
                  <a:pt x="7707095" y="629643"/>
                  <a:pt x="7851580" y="596068"/>
                  <a:pt x="7638585" y="624468"/>
                </a:cubicBezTo>
                <a:cubicBezTo>
                  <a:pt x="7626934" y="626022"/>
                  <a:pt x="7616434" y="632391"/>
                  <a:pt x="7605132" y="635620"/>
                </a:cubicBezTo>
                <a:cubicBezTo>
                  <a:pt x="7590396" y="639830"/>
                  <a:pt x="7575699" y="644604"/>
                  <a:pt x="7560527" y="646771"/>
                </a:cubicBezTo>
                <a:cubicBezTo>
                  <a:pt x="7523546" y="652054"/>
                  <a:pt x="7486185" y="654205"/>
                  <a:pt x="7449014" y="657922"/>
                </a:cubicBezTo>
                <a:cubicBezTo>
                  <a:pt x="7328020" y="688171"/>
                  <a:pt x="7438714" y="662785"/>
                  <a:pt x="7181385" y="691376"/>
                </a:cubicBezTo>
                <a:cubicBezTo>
                  <a:pt x="7054901" y="705429"/>
                  <a:pt x="7114345" y="697767"/>
                  <a:pt x="7002966" y="713678"/>
                </a:cubicBezTo>
                <a:cubicBezTo>
                  <a:pt x="6974302" y="723232"/>
                  <a:pt x="6955713" y="730379"/>
                  <a:pt x="6924907" y="735980"/>
                </a:cubicBezTo>
                <a:cubicBezTo>
                  <a:pt x="6899047" y="740682"/>
                  <a:pt x="6872775" y="742811"/>
                  <a:pt x="6846849" y="747132"/>
                </a:cubicBezTo>
                <a:cubicBezTo>
                  <a:pt x="6828154" y="750248"/>
                  <a:pt x="6809678" y="754566"/>
                  <a:pt x="6791093" y="758283"/>
                </a:cubicBezTo>
                <a:cubicBezTo>
                  <a:pt x="6657278" y="754566"/>
                  <a:pt x="6523340" y="753988"/>
                  <a:pt x="6389649" y="747132"/>
                </a:cubicBezTo>
                <a:cubicBezTo>
                  <a:pt x="6377910" y="746530"/>
                  <a:pt x="6367760" y="738083"/>
                  <a:pt x="6356195" y="735980"/>
                </a:cubicBezTo>
                <a:cubicBezTo>
                  <a:pt x="6326710" y="730619"/>
                  <a:pt x="6296722" y="728546"/>
                  <a:pt x="6266985" y="724829"/>
                </a:cubicBezTo>
                <a:cubicBezTo>
                  <a:pt x="6255834" y="721112"/>
                  <a:pt x="6244935" y="716529"/>
                  <a:pt x="6233532" y="713678"/>
                </a:cubicBezTo>
                <a:cubicBezTo>
                  <a:pt x="6180971" y="700538"/>
                  <a:pt x="6156366" y="700818"/>
                  <a:pt x="6099717" y="691376"/>
                </a:cubicBezTo>
                <a:cubicBezTo>
                  <a:pt x="6081021" y="688260"/>
                  <a:pt x="6062785" y="682439"/>
                  <a:pt x="6043961" y="680224"/>
                </a:cubicBezTo>
                <a:cubicBezTo>
                  <a:pt x="5921793" y="665851"/>
                  <a:pt x="5754138" y="662573"/>
                  <a:pt x="5642517" y="657922"/>
                </a:cubicBezTo>
                <a:cubicBezTo>
                  <a:pt x="5609063" y="654205"/>
                  <a:pt x="5575303" y="652621"/>
                  <a:pt x="5542156" y="646771"/>
                </a:cubicBezTo>
                <a:cubicBezTo>
                  <a:pt x="5511971" y="641444"/>
                  <a:pt x="5483530" y="626507"/>
                  <a:pt x="5452946" y="624468"/>
                </a:cubicBezTo>
                <a:lnTo>
                  <a:pt x="5285678" y="613317"/>
                </a:lnTo>
                <a:cubicBezTo>
                  <a:pt x="5263376" y="609600"/>
                  <a:pt x="5241226" y="604808"/>
                  <a:pt x="5218771" y="602166"/>
                </a:cubicBezTo>
                <a:cubicBezTo>
                  <a:pt x="5001346" y="576587"/>
                  <a:pt x="4776541" y="584357"/>
                  <a:pt x="4560849" y="579863"/>
                </a:cubicBezTo>
                <a:cubicBezTo>
                  <a:pt x="4523678" y="572429"/>
                  <a:pt x="4485298" y="569548"/>
                  <a:pt x="4449336" y="557561"/>
                </a:cubicBezTo>
                <a:cubicBezTo>
                  <a:pt x="4438185" y="553844"/>
                  <a:pt x="4427409" y="548715"/>
                  <a:pt x="4415883" y="546410"/>
                </a:cubicBezTo>
                <a:cubicBezTo>
                  <a:pt x="4390110" y="541255"/>
                  <a:pt x="4363684" y="539961"/>
                  <a:pt x="4337824" y="535259"/>
                </a:cubicBezTo>
                <a:cubicBezTo>
                  <a:pt x="4322745" y="532517"/>
                  <a:pt x="4308476" y="525560"/>
                  <a:pt x="4293219" y="524107"/>
                </a:cubicBezTo>
                <a:cubicBezTo>
                  <a:pt x="4230205" y="518105"/>
                  <a:pt x="4166839" y="516673"/>
                  <a:pt x="4103649" y="512956"/>
                </a:cubicBezTo>
                <a:cubicBezTo>
                  <a:pt x="3962949" y="477782"/>
                  <a:pt x="4183569" y="531676"/>
                  <a:pt x="3992136" y="490654"/>
                </a:cubicBezTo>
                <a:cubicBezTo>
                  <a:pt x="3962165" y="484232"/>
                  <a:pt x="3932006" y="478044"/>
                  <a:pt x="3902927" y="468351"/>
                </a:cubicBezTo>
                <a:cubicBezTo>
                  <a:pt x="3891776" y="464634"/>
                  <a:pt x="3880948" y="459750"/>
                  <a:pt x="3869473" y="457200"/>
                </a:cubicBezTo>
                <a:cubicBezTo>
                  <a:pt x="3847401" y="452295"/>
                  <a:pt x="3824913" y="449487"/>
                  <a:pt x="3802566" y="446049"/>
                </a:cubicBezTo>
                <a:cubicBezTo>
                  <a:pt x="3776588" y="442052"/>
                  <a:pt x="3750651" y="437603"/>
                  <a:pt x="3724507" y="434898"/>
                </a:cubicBezTo>
                <a:cubicBezTo>
                  <a:pt x="3526119" y="414375"/>
                  <a:pt x="3491297" y="413403"/>
                  <a:pt x="3311912" y="401444"/>
                </a:cubicBezTo>
                <a:cubicBezTo>
                  <a:pt x="3246806" y="379743"/>
                  <a:pt x="3309676" y="398767"/>
                  <a:pt x="3211551" y="379141"/>
                </a:cubicBezTo>
                <a:cubicBezTo>
                  <a:pt x="3196523" y="376135"/>
                  <a:pt x="3181974" y="370996"/>
                  <a:pt x="3166946" y="367990"/>
                </a:cubicBezTo>
                <a:cubicBezTo>
                  <a:pt x="3144775" y="363556"/>
                  <a:pt x="3122210" y="361273"/>
                  <a:pt x="3100039" y="356839"/>
                </a:cubicBezTo>
                <a:cubicBezTo>
                  <a:pt x="2995773" y="335986"/>
                  <a:pt x="3106986" y="355789"/>
                  <a:pt x="3021980" y="334537"/>
                </a:cubicBezTo>
                <a:cubicBezTo>
                  <a:pt x="3003592" y="329940"/>
                  <a:pt x="2984510" y="328372"/>
                  <a:pt x="2966224" y="323385"/>
                </a:cubicBezTo>
                <a:cubicBezTo>
                  <a:pt x="2843904" y="290025"/>
                  <a:pt x="2948770" y="310834"/>
                  <a:pt x="2854712" y="289932"/>
                </a:cubicBezTo>
                <a:cubicBezTo>
                  <a:pt x="2836210" y="285820"/>
                  <a:pt x="2817901" y="279329"/>
                  <a:pt x="2798956" y="278780"/>
                </a:cubicBezTo>
                <a:cubicBezTo>
                  <a:pt x="2561134" y="271886"/>
                  <a:pt x="2323171" y="271346"/>
                  <a:pt x="2085278" y="267629"/>
                </a:cubicBezTo>
                <a:cubicBezTo>
                  <a:pt x="2007219" y="263912"/>
                  <a:pt x="1928834" y="264519"/>
                  <a:pt x="1851102" y="256478"/>
                </a:cubicBezTo>
                <a:cubicBezTo>
                  <a:pt x="1758364" y="246885"/>
                  <a:pt x="1787951" y="237902"/>
                  <a:pt x="1728439" y="223024"/>
                </a:cubicBezTo>
                <a:cubicBezTo>
                  <a:pt x="1710052" y="218427"/>
                  <a:pt x="1691185" y="215984"/>
                  <a:pt x="1672683" y="211873"/>
                </a:cubicBezTo>
                <a:cubicBezTo>
                  <a:pt x="1657722" y="208548"/>
                  <a:pt x="1642946" y="204439"/>
                  <a:pt x="1628078" y="200722"/>
                </a:cubicBezTo>
                <a:cubicBezTo>
                  <a:pt x="1592828" y="179572"/>
                  <a:pt x="1565048" y="160965"/>
                  <a:pt x="1527717" y="144966"/>
                </a:cubicBezTo>
                <a:cubicBezTo>
                  <a:pt x="1516913" y="140336"/>
                  <a:pt x="1505067" y="138445"/>
                  <a:pt x="1494263" y="133815"/>
                </a:cubicBezTo>
                <a:cubicBezTo>
                  <a:pt x="1454651" y="116838"/>
                  <a:pt x="1449800" y="111607"/>
                  <a:pt x="1416205" y="89210"/>
                </a:cubicBezTo>
                <a:cubicBezTo>
                  <a:pt x="1258829" y="96704"/>
                  <a:pt x="1239779" y="82268"/>
                  <a:pt x="1137424" y="111512"/>
                </a:cubicBezTo>
                <a:cubicBezTo>
                  <a:pt x="1106147" y="120448"/>
                  <a:pt x="1089104" y="127973"/>
                  <a:pt x="1059366" y="144966"/>
                </a:cubicBezTo>
                <a:cubicBezTo>
                  <a:pt x="1025110" y="164541"/>
                  <a:pt x="1021738" y="176094"/>
                  <a:pt x="981307" y="189571"/>
                </a:cubicBezTo>
                <a:cubicBezTo>
                  <a:pt x="910340" y="213227"/>
                  <a:pt x="876252" y="213854"/>
                  <a:pt x="802888" y="223024"/>
                </a:cubicBezTo>
                <a:cubicBezTo>
                  <a:pt x="722697" y="249756"/>
                  <a:pt x="822818" y="217331"/>
                  <a:pt x="724829" y="245327"/>
                </a:cubicBezTo>
                <a:cubicBezTo>
                  <a:pt x="713527" y="248556"/>
                  <a:pt x="703100" y="255641"/>
                  <a:pt x="691375" y="256478"/>
                </a:cubicBezTo>
                <a:cubicBezTo>
                  <a:pt x="598610" y="263104"/>
                  <a:pt x="505522" y="263912"/>
                  <a:pt x="412595" y="267629"/>
                </a:cubicBezTo>
                <a:cubicBezTo>
                  <a:pt x="386575" y="271346"/>
                  <a:pt x="360396" y="274078"/>
                  <a:pt x="334536" y="278780"/>
                </a:cubicBezTo>
                <a:cubicBezTo>
                  <a:pt x="200976" y="303064"/>
                  <a:pt x="363952" y="277200"/>
                  <a:pt x="256478" y="301083"/>
                </a:cubicBezTo>
                <a:cubicBezTo>
                  <a:pt x="234406" y="305988"/>
                  <a:pt x="211873" y="308517"/>
                  <a:pt x="189571" y="312234"/>
                </a:cubicBezTo>
                <a:cubicBezTo>
                  <a:pt x="130098" y="308517"/>
                  <a:pt x="69156" y="314731"/>
                  <a:pt x="11151" y="301083"/>
                </a:cubicBezTo>
                <a:cubicBezTo>
                  <a:pt x="-291" y="298391"/>
                  <a:pt x="0" y="267629"/>
                  <a:pt x="0" y="26762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1" name="Прямая со стрелкой 10"/>
          <p:cNvCxnSpPr>
            <a:stCxn id="9" idx="77"/>
          </p:cNvCxnSpPr>
          <p:nvPr/>
        </p:nvCxnSpPr>
        <p:spPr>
          <a:xfrm flipH="1" flipV="1">
            <a:off x="1323930" y="1943287"/>
            <a:ext cx="100360" cy="126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915193" y="97950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Extracting Components with Keys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818355" y="3318585"/>
            <a:ext cx="51915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Keys Must Only Be Unique Among </a:t>
            </a:r>
            <a:r>
              <a:rPr lang="en-US" b="1" dirty="0" smtClean="0">
                <a:solidFill>
                  <a:srgbClr val="000000"/>
                </a:solidFill>
                <a:latin typeface="-apple-system"/>
              </a:rPr>
              <a:t>Siblings</a:t>
            </a:r>
            <a:endParaRPr lang="uk-UA" b="1" dirty="0" smtClean="0">
              <a:solidFill>
                <a:srgbClr val="000000"/>
              </a:solidFill>
              <a:latin typeface="-apple-system"/>
            </a:endParaRPr>
          </a:p>
          <a:p>
            <a:r>
              <a:rPr lang="uk-UA" i="0" dirty="0" smtClean="0">
                <a:solidFill>
                  <a:srgbClr val="000000"/>
                </a:solidFill>
                <a:effectLst/>
                <a:latin typeface="-apple-system"/>
              </a:rPr>
              <a:t>(ключі повинні бути </a:t>
            </a:r>
            <a:r>
              <a:rPr lang="uk-UA" b="1" i="0" dirty="0" smtClean="0">
                <a:solidFill>
                  <a:srgbClr val="000000"/>
                </a:solidFill>
                <a:effectLst/>
                <a:latin typeface="-apple-system"/>
              </a:rPr>
              <a:t>унікальними </a:t>
            </a:r>
            <a:r>
              <a:rPr lang="uk-UA" i="0" dirty="0" smtClean="0">
                <a:solidFill>
                  <a:srgbClr val="000000"/>
                </a:solidFill>
                <a:effectLst/>
                <a:latin typeface="-apple-system"/>
              </a:rPr>
              <a:t>(в межах одного масиву) в порівнянні зі своїми родичами, але можуть бути </a:t>
            </a:r>
            <a:r>
              <a:rPr lang="uk-UA" b="1" i="0" dirty="0" smtClean="0">
                <a:solidFill>
                  <a:srgbClr val="000000"/>
                </a:solidFill>
                <a:effectLst/>
                <a:latin typeface="-apple-system"/>
              </a:rPr>
              <a:t>однаковими</a:t>
            </a:r>
            <a:r>
              <a:rPr lang="uk-UA" i="0" dirty="0" smtClean="0">
                <a:solidFill>
                  <a:srgbClr val="000000"/>
                </a:solidFill>
                <a:effectLst/>
                <a:latin typeface="-apple-system"/>
              </a:rPr>
              <a:t>, коли працюємо з різними масивами, наприклад)</a:t>
            </a:r>
            <a:endParaRPr lang="en-US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1245870" y="2011680"/>
            <a:ext cx="4491990" cy="925830"/>
          </a:xfrm>
          <a:custGeom>
            <a:avLst/>
            <a:gdLst>
              <a:gd name="connsiteX0" fmla="*/ 4491990 w 4491990"/>
              <a:gd name="connsiteY0" fmla="*/ 0 h 925830"/>
              <a:gd name="connsiteX1" fmla="*/ 4469130 w 4491990"/>
              <a:gd name="connsiteY1" fmla="*/ 194310 h 925830"/>
              <a:gd name="connsiteX2" fmla="*/ 4446270 w 4491990"/>
              <a:gd name="connsiteY2" fmla="*/ 262890 h 925830"/>
              <a:gd name="connsiteX3" fmla="*/ 4434840 w 4491990"/>
              <a:gd name="connsiteY3" fmla="*/ 297180 h 925830"/>
              <a:gd name="connsiteX4" fmla="*/ 4400550 w 4491990"/>
              <a:gd name="connsiteY4" fmla="*/ 331470 h 925830"/>
              <a:gd name="connsiteX5" fmla="*/ 4343400 w 4491990"/>
              <a:gd name="connsiteY5" fmla="*/ 434340 h 925830"/>
              <a:gd name="connsiteX6" fmla="*/ 4309110 w 4491990"/>
              <a:gd name="connsiteY6" fmla="*/ 457200 h 925830"/>
              <a:gd name="connsiteX7" fmla="*/ 4251960 w 4491990"/>
              <a:gd name="connsiteY7" fmla="*/ 502920 h 925830"/>
              <a:gd name="connsiteX8" fmla="*/ 4183380 w 4491990"/>
              <a:gd name="connsiteY8" fmla="*/ 548640 h 925830"/>
              <a:gd name="connsiteX9" fmla="*/ 4149090 w 4491990"/>
              <a:gd name="connsiteY9" fmla="*/ 571500 h 925830"/>
              <a:gd name="connsiteX10" fmla="*/ 4080510 w 4491990"/>
              <a:gd name="connsiteY10" fmla="*/ 594360 h 925830"/>
              <a:gd name="connsiteX11" fmla="*/ 4046220 w 4491990"/>
              <a:gd name="connsiteY11" fmla="*/ 617220 h 925830"/>
              <a:gd name="connsiteX12" fmla="*/ 3977640 w 4491990"/>
              <a:gd name="connsiteY12" fmla="*/ 640080 h 925830"/>
              <a:gd name="connsiteX13" fmla="*/ 3943350 w 4491990"/>
              <a:gd name="connsiteY13" fmla="*/ 662940 h 925830"/>
              <a:gd name="connsiteX14" fmla="*/ 3874770 w 4491990"/>
              <a:gd name="connsiteY14" fmla="*/ 685800 h 925830"/>
              <a:gd name="connsiteX15" fmla="*/ 3840480 w 4491990"/>
              <a:gd name="connsiteY15" fmla="*/ 697230 h 925830"/>
              <a:gd name="connsiteX16" fmla="*/ 3806190 w 4491990"/>
              <a:gd name="connsiteY16" fmla="*/ 708660 h 925830"/>
              <a:gd name="connsiteX17" fmla="*/ 3749040 w 4491990"/>
              <a:gd name="connsiteY17" fmla="*/ 720090 h 925830"/>
              <a:gd name="connsiteX18" fmla="*/ 3646170 w 4491990"/>
              <a:gd name="connsiteY18" fmla="*/ 742950 h 925830"/>
              <a:gd name="connsiteX19" fmla="*/ 3577590 w 4491990"/>
              <a:gd name="connsiteY19" fmla="*/ 754380 h 925830"/>
              <a:gd name="connsiteX20" fmla="*/ 3531870 w 4491990"/>
              <a:gd name="connsiteY20" fmla="*/ 765810 h 925830"/>
              <a:gd name="connsiteX21" fmla="*/ 3348990 w 4491990"/>
              <a:gd name="connsiteY21" fmla="*/ 777240 h 925830"/>
              <a:gd name="connsiteX22" fmla="*/ 3154680 w 4491990"/>
              <a:gd name="connsiteY22" fmla="*/ 800100 h 925830"/>
              <a:gd name="connsiteX23" fmla="*/ 2948940 w 4491990"/>
              <a:gd name="connsiteY23" fmla="*/ 811530 h 925830"/>
              <a:gd name="connsiteX24" fmla="*/ 2880360 w 4491990"/>
              <a:gd name="connsiteY24" fmla="*/ 822960 h 925830"/>
              <a:gd name="connsiteX25" fmla="*/ 2823210 w 4491990"/>
              <a:gd name="connsiteY25" fmla="*/ 834390 h 925830"/>
              <a:gd name="connsiteX26" fmla="*/ 2731770 w 4491990"/>
              <a:gd name="connsiteY26" fmla="*/ 845820 h 925830"/>
              <a:gd name="connsiteX27" fmla="*/ 2628900 w 4491990"/>
              <a:gd name="connsiteY27" fmla="*/ 868680 h 925830"/>
              <a:gd name="connsiteX28" fmla="*/ 2571750 w 4491990"/>
              <a:gd name="connsiteY28" fmla="*/ 880110 h 925830"/>
              <a:gd name="connsiteX29" fmla="*/ 2503170 w 4491990"/>
              <a:gd name="connsiteY29" fmla="*/ 891540 h 925830"/>
              <a:gd name="connsiteX30" fmla="*/ 2468880 w 4491990"/>
              <a:gd name="connsiteY30" fmla="*/ 902970 h 925830"/>
              <a:gd name="connsiteX31" fmla="*/ 2274570 w 4491990"/>
              <a:gd name="connsiteY31" fmla="*/ 925830 h 925830"/>
              <a:gd name="connsiteX32" fmla="*/ 1623060 w 4491990"/>
              <a:gd name="connsiteY32" fmla="*/ 914400 h 925830"/>
              <a:gd name="connsiteX33" fmla="*/ 1497330 w 4491990"/>
              <a:gd name="connsiteY33" fmla="*/ 891540 h 925830"/>
              <a:gd name="connsiteX34" fmla="*/ 1383030 w 4491990"/>
              <a:gd name="connsiteY34" fmla="*/ 880110 h 925830"/>
              <a:gd name="connsiteX35" fmla="*/ 1314450 w 4491990"/>
              <a:gd name="connsiteY35" fmla="*/ 868680 h 925830"/>
              <a:gd name="connsiteX36" fmla="*/ 925830 w 4491990"/>
              <a:gd name="connsiteY36" fmla="*/ 845820 h 925830"/>
              <a:gd name="connsiteX37" fmla="*/ 868680 w 4491990"/>
              <a:gd name="connsiteY37" fmla="*/ 834390 h 925830"/>
              <a:gd name="connsiteX38" fmla="*/ 342900 w 4491990"/>
              <a:gd name="connsiteY38" fmla="*/ 834390 h 925830"/>
              <a:gd name="connsiteX39" fmla="*/ 274320 w 4491990"/>
              <a:gd name="connsiteY39" fmla="*/ 857250 h 925830"/>
              <a:gd name="connsiteX40" fmla="*/ 91440 w 4491990"/>
              <a:gd name="connsiteY40" fmla="*/ 880110 h 925830"/>
              <a:gd name="connsiteX41" fmla="*/ 34290 w 4491990"/>
              <a:gd name="connsiteY41" fmla="*/ 891540 h 925830"/>
              <a:gd name="connsiteX42" fmla="*/ 0 w 4491990"/>
              <a:gd name="connsiteY42" fmla="*/ 902970 h 92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91990" h="925830">
                <a:moveTo>
                  <a:pt x="4491990" y="0"/>
                </a:moveTo>
                <a:cubicBezTo>
                  <a:pt x="4486665" y="63898"/>
                  <a:pt x="4486289" y="131393"/>
                  <a:pt x="4469130" y="194310"/>
                </a:cubicBezTo>
                <a:cubicBezTo>
                  <a:pt x="4462790" y="217557"/>
                  <a:pt x="4453890" y="240030"/>
                  <a:pt x="4446270" y="262890"/>
                </a:cubicBezTo>
                <a:cubicBezTo>
                  <a:pt x="4442460" y="274320"/>
                  <a:pt x="4443359" y="288661"/>
                  <a:pt x="4434840" y="297180"/>
                </a:cubicBezTo>
                <a:lnTo>
                  <a:pt x="4400550" y="331470"/>
                </a:lnTo>
                <a:cubicBezTo>
                  <a:pt x="4388639" y="367203"/>
                  <a:pt x="4377088" y="411881"/>
                  <a:pt x="4343400" y="434340"/>
                </a:cubicBezTo>
                <a:lnTo>
                  <a:pt x="4309110" y="457200"/>
                </a:lnTo>
                <a:cubicBezTo>
                  <a:pt x="4266871" y="520558"/>
                  <a:pt x="4310417" y="470444"/>
                  <a:pt x="4251960" y="502920"/>
                </a:cubicBezTo>
                <a:cubicBezTo>
                  <a:pt x="4227943" y="516263"/>
                  <a:pt x="4206240" y="533400"/>
                  <a:pt x="4183380" y="548640"/>
                </a:cubicBezTo>
                <a:cubicBezTo>
                  <a:pt x="4171950" y="556260"/>
                  <a:pt x="4162122" y="567156"/>
                  <a:pt x="4149090" y="571500"/>
                </a:cubicBezTo>
                <a:cubicBezTo>
                  <a:pt x="4126230" y="579120"/>
                  <a:pt x="4100560" y="580994"/>
                  <a:pt x="4080510" y="594360"/>
                </a:cubicBezTo>
                <a:cubicBezTo>
                  <a:pt x="4069080" y="601980"/>
                  <a:pt x="4058773" y="611641"/>
                  <a:pt x="4046220" y="617220"/>
                </a:cubicBezTo>
                <a:cubicBezTo>
                  <a:pt x="4024200" y="627007"/>
                  <a:pt x="3997690" y="626714"/>
                  <a:pt x="3977640" y="640080"/>
                </a:cubicBezTo>
                <a:cubicBezTo>
                  <a:pt x="3966210" y="647700"/>
                  <a:pt x="3955903" y="657361"/>
                  <a:pt x="3943350" y="662940"/>
                </a:cubicBezTo>
                <a:cubicBezTo>
                  <a:pt x="3921330" y="672727"/>
                  <a:pt x="3897630" y="678180"/>
                  <a:pt x="3874770" y="685800"/>
                </a:cubicBezTo>
                <a:lnTo>
                  <a:pt x="3840480" y="697230"/>
                </a:lnTo>
                <a:cubicBezTo>
                  <a:pt x="3829050" y="701040"/>
                  <a:pt x="3818004" y="706297"/>
                  <a:pt x="3806190" y="708660"/>
                </a:cubicBezTo>
                <a:cubicBezTo>
                  <a:pt x="3787140" y="712470"/>
                  <a:pt x="3768005" y="715876"/>
                  <a:pt x="3749040" y="720090"/>
                </a:cubicBezTo>
                <a:cubicBezTo>
                  <a:pt x="3666483" y="738436"/>
                  <a:pt x="3740971" y="725713"/>
                  <a:pt x="3646170" y="742950"/>
                </a:cubicBezTo>
                <a:cubicBezTo>
                  <a:pt x="3623368" y="747096"/>
                  <a:pt x="3600315" y="749835"/>
                  <a:pt x="3577590" y="754380"/>
                </a:cubicBezTo>
                <a:cubicBezTo>
                  <a:pt x="3562186" y="757461"/>
                  <a:pt x="3547501" y="764247"/>
                  <a:pt x="3531870" y="765810"/>
                </a:cubicBezTo>
                <a:cubicBezTo>
                  <a:pt x="3471094" y="771888"/>
                  <a:pt x="3409950" y="773430"/>
                  <a:pt x="3348990" y="777240"/>
                </a:cubicBezTo>
                <a:cubicBezTo>
                  <a:pt x="3270788" y="788412"/>
                  <a:pt x="3239344" y="794053"/>
                  <a:pt x="3154680" y="800100"/>
                </a:cubicBezTo>
                <a:cubicBezTo>
                  <a:pt x="3086169" y="804994"/>
                  <a:pt x="3017520" y="807720"/>
                  <a:pt x="2948940" y="811530"/>
                </a:cubicBezTo>
                <a:lnTo>
                  <a:pt x="2880360" y="822960"/>
                </a:lnTo>
                <a:cubicBezTo>
                  <a:pt x="2861246" y="826435"/>
                  <a:pt x="2842411" y="831436"/>
                  <a:pt x="2823210" y="834390"/>
                </a:cubicBezTo>
                <a:cubicBezTo>
                  <a:pt x="2792850" y="839061"/>
                  <a:pt x="2762130" y="841149"/>
                  <a:pt x="2731770" y="845820"/>
                </a:cubicBezTo>
                <a:cubicBezTo>
                  <a:pt x="2675751" y="854438"/>
                  <a:pt x="2680097" y="857303"/>
                  <a:pt x="2628900" y="868680"/>
                </a:cubicBezTo>
                <a:cubicBezTo>
                  <a:pt x="2609935" y="872894"/>
                  <a:pt x="2590864" y="876635"/>
                  <a:pt x="2571750" y="880110"/>
                </a:cubicBezTo>
                <a:cubicBezTo>
                  <a:pt x="2548948" y="884256"/>
                  <a:pt x="2525793" y="886513"/>
                  <a:pt x="2503170" y="891540"/>
                </a:cubicBezTo>
                <a:cubicBezTo>
                  <a:pt x="2491409" y="894154"/>
                  <a:pt x="2480734" y="900815"/>
                  <a:pt x="2468880" y="902970"/>
                </a:cubicBezTo>
                <a:cubicBezTo>
                  <a:pt x="2444194" y="907458"/>
                  <a:pt x="2294541" y="923611"/>
                  <a:pt x="2274570" y="925830"/>
                </a:cubicBezTo>
                <a:lnTo>
                  <a:pt x="1623060" y="914400"/>
                </a:lnTo>
                <a:cubicBezTo>
                  <a:pt x="1362988" y="906398"/>
                  <a:pt x="1622214" y="910753"/>
                  <a:pt x="1497330" y="891540"/>
                </a:cubicBezTo>
                <a:cubicBezTo>
                  <a:pt x="1459485" y="885718"/>
                  <a:pt x="1421024" y="884859"/>
                  <a:pt x="1383030" y="880110"/>
                </a:cubicBezTo>
                <a:cubicBezTo>
                  <a:pt x="1360034" y="877235"/>
                  <a:pt x="1337498" y="871106"/>
                  <a:pt x="1314450" y="868680"/>
                </a:cubicBezTo>
                <a:cubicBezTo>
                  <a:pt x="1198312" y="856455"/>
                  <a:pt x="1034374" y="850989"/>
                  <a:pt x="925830" y="845820"/>
                </a:cubicBezTo>
                <a:cubicBezTo>
                  <a:pt x="906780" y="842010"/>
                  <a:pt x="887937" y="836958"/>
                  <a:pt x="868680" y="834390"/>
                </a:cubicBezTo>
                <a:cubicBezTo>
                  <a:pt x="669744" y="807865"/>
                  <a:pt x="606684" y="827063"/>
                  <a:pt x="342900" y="834390"/>
                </a:cubicBezTo>
                <a:cubicBezTo>
                  <a:pt x="320040" y="842010"/>
                  <a:pt x="298269" y="854589"/>
                  <a:pt x="274320" y="857250"/>
                </a:cubicBezTo>
                <a:cubicBezTo>
                  <a:pt x="207332" y="864693"/>
                  <a:pt x="156677" y="869237"/>
                  <a:pt x="91440" y="880110"/>
                </a:cubicBezTo>
                <a:cubicBezTo>
                  <a:pt x="72277" y="883304"/>
                  <a:pt x="53137" y="886828"/>
                  <a:pt x="34290" y="891540"/>
                </a:cubicBezTo>
                <a:cubicBezTo>
                  <a:pt x="22601" y="894462"/>
                  <a:pt x="0" y="902970"/>
                  <a:pt x="0" y="90297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90" y="3507106"/>
            <a:ext cx="2514600" cy="1752600"/>
          </a:xfrm>
          <a:prstGeom prst="rect">
            <a:avLst/>
          </a:prstGeom>
        </p:spPr>
      </p:pic>
      <p:cxnSp>
        <p:nvCxnSpPr>
          <p:cNvPr id="29" name="Прямая со стрелкой 28"/>
          <p:cNvCxnSpPr>
            <a:stCxn id="23" idx="0"/>
          </p:cNvCxnSpPr>
          <p:nvPr/>
        </p:nvCxnSpPr>
        <p:spPr>
          <a:xfrm flipH="1">
            <a:off x="4377690" y="2011680"/>
            <a:ext cx="1360170" cy="2137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1424290" y="2930588"/>
            <a:ext cx="347360" cy="149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Прямоугольник 30"/>
          <p:cNvSpPr/>
          <p:nvPr/>
        </p:nvSpPr>
        <p:spPr>
          <a:xfrm>
            <a:off x="4433794" y="4074191"/>
            <a:ext cx="347360" cy="149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42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99633" y="144295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Controlled Components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513627"/>
            <a:ext cx="1173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Контрольованими компонентами називаються такі, які контролюються </a:t>
            </a:r>
            <a:r>
              <a:rPr lang="en-US" dirty="0" smtClean="0"/>
              <a:t>React</a:t>
            </a:r>
            <a:r>
              <a:rPr lang="ru-RU" dirty="0" smtClean="0"/>
              <a:t>-</a:t>
            </a:r>
            <a:r>
              <a:rPr lang="uk-UA" dirty="0" err="1" smtClean="0"/>
              <a:t>ом</a:t>
            </a:r>
            <a:r>
              <a:rPr lang="uk-UA" dirty="0" smtClean="0"/>
              <a:t>, а той в свою чергу контрольований 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7" y="882959"/>
            <a:ext cx="6543675" cy="5819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0302" y="882959"/>
            <a:ext cx="276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користувачем через  </a:t>
            </a:r>
            <a:r>
              <a:rPr lang="en-US" dirty="0" smtClean="0"/>
              <a:t>input</a:t>
            </a:r>
            <a:endParaRPr lang="uk-UA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1260088" y="1962615"/>
            <a:ext cx="6144322" cy="276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04410" y="1639229"/>
            <a:ext cx="295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Контрольований компонент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54" y="2508792"/>
            <a:ext cx="2800350" cy="2219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77824" y="2075236"/>
            <a:ext cx="18346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handleChange</a:t>
            </a:r>
            <a:r>
              <a:rPr lang="en-US" dirty="0" smtClean="0"/>
              <a:t> </a:t>
            </a:r>
            <a:r>
              <a:rPr lang="uk-UA" dirty="0" smtClean="0"/>
              <a:t>спрацьовує при введенні кожної наступної літери;</a:t>
            </a:r>
          </a:p>
          <a:p>
            <a:r>
              <a:rPr lang="en-US" dirty="0" err="1" smtClean="0"/>
              <a:t>handleSubmit</a:t>
            </a:r>
            <a:r>
              <a:rPr lang="en-US" dirty="0" smtClean="0"/>
              <a:t> </a:t>
            </a:r>
            <a:r>
              <a:rPr lang="uk-UA" dirty="0" smtClean="0"/>
              <a:t>спрацьовує тільки при відправці форми</a:t>
            </a:r>
            <a:endParaRPr lang="uk-UA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1382751" y="2219093"/>
            <a:ext cx="8795073" cy="39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2107580" y="3479180"/>
            <a:ext cx="8070244" cy="139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4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854222" cy="31088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9" y="3243599"/>
            <a:ext cx="5046839" cy="3181366"/>
          </a:xfrm>
          <a:prstGeom prst="rect">
            <a:avLst/>
          </a:prstGeom>
        </p:spPr>
      </p:pic>
      <p:pic>
        <p:nvPicPr>
          <p:cNvPr id="1026" name="Picture 2" descr="Django REST with React: setting up the rout... ehm the url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76" y="105618"/>
            <a:ext cx="4673937" cy="27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176" y="2717800"/>
            <a:ext cx="4876800" cy="4140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773" y="5181368"/>
            <a:ext cx="2996405" cy="949909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8387644" y="3984978"/>
            <a:ext cx="1501423" cy="119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744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93" y="239287"/>
            <a:ext cx="3657600" cy="6477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675" y="239287"/>
            <a:ext cx="5867400" cy="628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1493" y="-6313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6244683" y="-66906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08653" y="886987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In HTML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53" y="1260036"/>
            <a:ext cx="3848100" cy="11811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29" y="3163462"/>
            <a:ext cx="5495925" cy="33623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591" y="2880616"/>
            <a:ext cx="70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</a:t>
            </a:r>
            <a:endParaRPr lang="uk-UA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V="1">
            <a:off x="1761893" y="4337825"/>
            <a:ext cx="1773044" cy="22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7716644" y="5319132"/>
            <a:ext cx="1761893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3" y="2508598"/>
            <a:ext cx="3752850" cy="2381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56" y="2719375"/>
            <a:ext cx="602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 smtClean="0"/>
              <a:t>Використовують</a:t>
            </a:r>
            <a:r>
              <a:rPr lang="ru-RU" sz="1200" dirty="0"/>
              <a:t> </a:t>
            </a:r>
            <a:r>
              <a:rPr lang="ru-RU" sz="1200" dirty="0" smtClean="0"/>
              <a:t>атрибут </a:t>
            </a:r>
            <a:r>
              <a:rPr lang="ru-RU" sz="1200" dirty="0" err="1" smtClean="0"/>
              <a:t>який</a:t>
            </a:r>
            <a:r>
              <a:rPr lang="ru-RU" sz="1200" dirty="0" smtClean="0"/>
              <a:t> </a:t>
            </a:r>
            <a:r>
              <a:rPr lang="ru-RU" sz="1200" dirty="0" err="1" smtClean="0"/>
              <a:t>потр</a:t>
            </a:r>
            <a:r>
              <a:rPr lang="uk-UA" sz="1200" dirty="0" err="1" smtClean="0"/>
              <a:t>ібен</a:t>
            </a:r>
            <a:r>
              <a:rPr lang="uk-UA" sz="1200" dirty="0" smtClean="0"/>
              <a:t> щоб елемент був </a:t>
            </a:r>
            <a:r>
              <a:rPr lang="en-US" sz="1200" dirty="0" smtClean="0"/>
              <a:t>controlled</a:t>
            </a:r>
            <a:endParaRPr lang="uk-UA" sz="1200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1471961" y="2952684"/>
            <a:ext cx="423746" cy="1206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1471961" y="2952684"/>
            <a:ext cx="6400800" cy="2199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04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9" y="703921"/>
            <a:ext cx="3486150" cy="34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537" y="178420"/>
            <a:ext cx="279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Можна передавати масив: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966224" y="957613"/>
            <a:ext cx="6356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2743200" y="363086"/>
            <a:ext cx="387744" cy="340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1182029" y="737374"/>
            <a:ext cx="1126273" cy="253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387656"/>
            <a:ext cx="2314575" cy="1247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1149" y="1046821"/>
            <a:ext cx="247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Так відкривається файл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582" y="86052"/>
            <a:ext cx="4730790" cy="31020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372" y="86052"/>
            <a:ext cx="3095625" cy="3699649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V="1">
            <a:off x="4583151" y="178420"/>
            <a:ext cx="4393581" cy="289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201339" y="3223306"/>
            <a:ext cx="394729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When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you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need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handle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multiple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controlled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input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elements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you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can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add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a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name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attribute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each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element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and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let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handler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function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choose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what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do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based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value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of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1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event.target.name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 flipV="1">
            <a:off x="6510977" y="1046821"/>
            <a:ext cx="3079072" cy="2233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6510977" y="2314902"/>
            <a:ext cx="3023316" cy="965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V="1">
            <a:off x="7337502" y="2520176"/>
            <a:ext cx="2252547" cy="8920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 flipV="1">
            <a:off x="5241073" y="1935876"/>
            <a:ext cx="933915" cy="184982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17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93630" y="0"/>
            <a:ext cx="560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Lifting State </a:t>
            </a:r>
            <a:r>
              <a:rPr lang="en-US" b="1" dirty="0" smtClean="0">
                <a:solidFill>
                  <a:srgbClr val="282C34"/>
                </a:solidFill>
                <a:latin typeface="-apple-system"/>
              </a:rPr>
              <a:t>Up</a:t>
            </a:r>
            <a:r>
              <a:rPr lang="uk-UA" b="1" dirty="0" smtClean="0">
                <a:solidFill>
                  <a:srgbClr val="282C34"/>
                </a:solidFill>
                <a:latin typeface="-apple-system"/>
              </a:rPr>
              <a:t>(передача стану вверх батькові)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6160" y="353276"/>
            <a:ext cx="6664711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scaleNames</a:t>
            </a:r>
            <a:r>
              <a:rPr lang="uk-UA" sz="800" dirty="0"/>
              <a:t> = {</a:t>
            </a:r>
          </a:p>
          <a:p>
            <a:r>
              <a:rPr lang="uk-UA" sz="800" dirty="0"/>
              <a:t>  c: '</a:t>
            </a:r>
            <a:r>
              <a:rPr lang="uk-UA" sz="800" dirty="0" err="1"/>
              <a:t>Celsius</a:t>
            </a:r>
            <a:r>
              <a:rPr lang="uk-UA" sz="800" dirty="0"/>
              <a:t>',</a:t>
            </a:r>
          </a:p>
          <a:p>
            <a:r>
              <a:rPr lang="uk-UA" sz="800" dirty="0"/>
              <a:t>  f: '</a:t>
            </a:r>
            <a:r>
              <a:rPr lang="uk-UA" sz="800" dirty="0" err="1"/>
              <a:t>Fahrenheit</a:t>
            </a:r>
            <a:r>
              <a:rPr lang="uk-UA" sz="800" dirty="0"/>
              <a:t>'</a:t>
            </a:r>
          </a:p>
          <a:p>
            <a:r>
              <a:rPr lang="uk-UA" sz="800" dirty="0"/>
              <a:t>};</a:t>
            </a:r>
          </a:p>
          <a:p>
            <a:endParaRPr lang="uk-UA" sz="800" dirty="0"/>
          </a:p>
          <a:p>
            <a:r>
              <a:rPr lang="uk-UA" sz="800" dirty="0" err="1"/>
              <a:t>function</a:t>
            </a:r>
            <a:r>
              <a:rPr lang="uk-UA" sz="800" dirty="0"/>
              <a:t> </a:t>
            </a:r>
            <a:r>
              <a:rPr lang="uk-UA" sz="800" dirty="0" err="1"/>
              <a:t>toCelsius</a:t>
            </a:r>
            <a:r>
              <a:rPr lang="uk-UA" sz="800" dirty="0"/>
              <a:t>(</a:t>
            </a:r>
            <a:r>
              <a:rPr lang="uk-UA" sz="800" dirty="0" err="1"/>
              <a:t>fahrenheit</a:t>
            </a:r>
            <a:r>
              <a:rPr lang="uk-UA" sz="800" dirty="0"/>
              <a:t>)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return</a:t>
            </a:r>
            <a:r>
              <a:rPr lang="uk-UA" sz="800" dirty="0"/>
              <a:t> (</a:t>
            </a:r>
            <a:r>
              <a:rPr lang="uk-UA" sz="800" dirty="0" err="1"/>
              <a:t>fahrenheit</a:t>
            </a:r>
            <a:r>
              <a:rPr lang="uk-UA" sz="800" dirty="0"/>
              <a:t> - 32) * 5 / 9;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function</a:t>
            </a:r>
            <a:r>
              <a:rPr lang="uk-UA" sz="800" dirty="0"/>
              <a:t> </a:t>
            </a:r>
            <a:r>
              <a:rPr lang="uk-UA" sz="800" dirty="0" err="1"/>
              <a:t>toFahrenheit</a:t>
            </a:r>
            <a:r>
              <a:rPr lang="uk-UA" sz="800" dirty="0"/>
              <a:t>(</a:t>
            </a:r>
            <a:r>
              <a:rPr lang="uk-UA" sz="800" dirty="0" err="1"/>
              <a:t>celsius</a:t>
            </a:r>
            <a:r>
              <a:rPr lang="uk-UA" sz="800" dirty="0"/>
              <a:t>)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return</a:t>
            </a:r>
            <a:r>
              <a:rPr lang="uk-UA" sz="800" dirty="0"/>
              <a:t> (</a:t>
            </a:r>
            <a:r>
              <a:rPr lang="uk-UA" sz="800" dirty="0" err="1"/>
              <a:t>celsius</a:t>
            </a:r>
            <a:r>
              <a:rPr lang="uk-UA" sz="800" dirty="0"/>
              <a:t> * 9 / 5) + 32;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function</a:t>
            </a:r>
            <a:r>
              <a:rPr lang="uk-UA" sz="800" dirty="0"/>
              <a:t> </a:t>
            </a:r>
            <a:r>
              <a:rPr lang="uk-UA" sz="800" dirty="0" err="1"/>
              <a:t>tryConvert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, </a:t>
            </a:r>
            <a:r>
              <a:rPr lang="uk-UA" sz="800" dirty="0" err="1"/>
              <a:t>convert</a:t>
            </a:r>
            <a:r>
              <a:rPr lang="uk-UA" sz="800" dirty="0"/>
              <a:t>)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input</a:t>
            </a:r>
            <a:r>
              <a:rPr lang="uk-UA" sz="800" dirty="0"/>
              <a:t> = </a:t>
            </a:r>
            <a:r>
              <a:rPr lang="uk-UA" sz="800" dirty="0" err="1"/>
              <a:t>parseFloat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);</a:t>
            </a:r>
          </a:p>
          <a:p>
            <a:r>
              <a:rPr lang="uk-UA" sz="800" dirty="0"/>
              <a:t>  </a:t>
            </a:r>
            <a:r>
              <a:rPr lang="uk-UA" sz="800" dirty="0" err="1"/>
              <a:t>if</a:t>
            </a:r>
            <a:r>
              <a:rPr lang="uk-UA" sz="800" dirty="0"/>
              <a:t> (</a:t>
            </a:r>
            <a:r>
              <a:rPr lang="uk-UA" sz="800" dirty="0" err="1"/>
              <a:t>Number.isNaN</a:t>
            </a:r>
            <a:r>
              <a:rPr lang="uk-UA" sz="800" dirty="0"/>
              <a:t>(</a:t>
            </a:r>
            <a:r>
              <a:rPr lang="uk-UA" sz="800" dirty="0" err="1"/>
              <a:t>input</a:t>
            </a:r>
            <a:r>
              <a:rPr lang="uk-UA" sz="800" dirty="0"/>
              <a:t>))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return</a:t>
            </a:r>
            <a:r>
              <a:rPr lang="uk-UA" sz="800" dirty="0"/>
              <a:t> '';</a:t>
            </a:r>
          </a:p>
          <a:p>
            <a:r>
              <a:rPr lang="uk-UA" sz="800" dirty="0"/>
              <a:t>  }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output</a:t>
            </a:r>
            <a:r>
              <a:rPr lang="uk-UA" sz="800" dirty="0"/>
              <a:t> = </a:t>
            </a:r>
            <a:r>
              <a:rPr lang="uk-UA" sz="800" dirty="0" err="1"/>
              <a:t>convert</a:t>
            </a:r>
            <a:r>
              <a:rPr lang="uk-UA" sz="800" dirty="0"/>
              <a:t>(</a:t>
            </a:r>
            <a:r>
              <a:rPr lang="uk-UA" sz="800" dirty="0" err="1"/>
              <a:t>input</a:t>
            </a:r>
            <a:r>
              <a:rPr lang="uk-UA" sz="800" dirty="0"/>
              <a:t>);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rounded</a:t>
            </a:r>
            <a:r>
              <a:rPr lang="uk-UA" sz="800" dirty="0"/>
              <a:t> = </a:t>
            </a:r>
            <a:r>
              <a:rPr lang="uk-UA" sz="800" dirty="0" err="1"/>
              <a:t>Math.round</a:t>
            </a:r>
            <a:r>
              <a:rPr lang="uk-UA" sz="800" dirty="0"/>
              <a:t>(</a:t>
            </a:r>
            <a:r>
              <a:rPr lang="uk-UA" sz="800" dirty="0" err="1"/>
              <a:t>output</a:t>
            </a:r>
            <a:r>
              <a:rPr lang="uk-UA" sz="800" dirty="0"/>
              <a:t> * 1000) / 1000;</a:t>
            </a:r>
          </a:p>
          <a:p>
            <a:r>
              <a:rPr lang="uk-UA" sz="800" dirty="0"/>
              <a:t>  </a:t>
            </a:r>
            <a:r>
              <a:rPr lang="uk-UA" sz="800" dirty="0" err="1"/>
              <a:t>return</a:t>
            </a:r>
            <a:r>
              <a:rPr lang="uk-UA" sz="800" dirty="0"/>
              <a:t> </a:t>
            </a:r>
            <a:r>
              <a:rPr lang="uk-UA" sz="800" dirty="0" err="1"/>
              <a:t>rounded.toString</a:t>
            </a:r>
            <a:r>
              <a:rPr lang="uk-UA" sz="800" dirty="0"/>
              <a:t>();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function</a:t>
            </a:r>
            <a:r>
              <a:rPr lang="uk-UA" sz="800" dirty="0"/>
              <a:t> </a:t>
            </a:r>
            <a:r>
              <a:rPr lang="uk-UA" sz="800" dirty="0" err="1"/>
              <a:t>BoilingVerdict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if</a:t>
            </a:r>
            <a:r>
              <a:rPr lang="uk-UA" sz="800" dirty="0"/>
              <a:t> (</a:t>
            </a:r>
            <a:r>
              <a:rPr lang="uk-UA" sz="800" dirty="0" err="1"/>
              <a:t>props.celsius</a:t>
            </a:r>
            <a:r>
              <a:rPr lang="uk-UA" sz="800" dirty="0"/>
              <a:t> &gt;= 100)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return</a:t>
            </a:r>
            <a:r>
              <a:rPr lang="uk-UA" sz="800" dirty="0"/>
              <a:t> &lt;p&gt;</a:t>
            </a:r>
            <a:r>
              <a:rPr lang="uk-UA" sz="800" dirty="0" err="1"/>
              <a:t>The</a:t>
            </a:r>
            <a:r>
              <a:rPr lang="uk-UA" sz="800" dirty="0"/>
              <a:t> </a:t>
            </a:r>
            <a:r>
              <a:rPr lang="uk-UA" sz="800" dirty="0" err="1"/>
              <a:t>water</a:t>
            </a:r>
            <a:r>
              <a:rPr lang="uk-UA" sz="800" dirty="0"/>
              <a:t> </a:t>
            </a:r>
            <a:r>
              <a:rPr lang="uk-UA" sz="800" dirty="0" err="1"/>
              <a:t>would</a:t>
            </a:r>
            <a:r>
              <a:rPr lang="uk-UA" sz="800" dirty="0"/>
              <a:t> </a:t>
            </a:r>
            <a:r>
              <a:rPr lang="uk-UA" sz="800" dirty="0" err="1"/>
              <a:t>boil</a:t>
            </a:r>
            <a:r>
              <a:rPr lang="uk-UA" sz="800" dirty="0"/>
              <a:t>.&lt;/p&gt;;</a:t>
            </a:r>
          </a:p>
          <a:p>
            <a:r>
              <a:rPr lang="uk-UA" sz="800" dirty="0"/>
              <a:t>  }</a:t>
            </a:r>
          </a:p>
          <a:p>
            <a:r>
              <a:rPr lang="uk-UA" sz="800" dirty="0"/>
              <a:t>  </a:t>
            </a:r>
            <a:r>
              <a:rPr lang="uk-UA" sz="800" dirty="0" err="1"/>
              <a:t>return</a:t>
            </a:r>
            <a:r>
              <a:rPr lang="uk-UA" sz="800" dirty="0"/>
              <a:t> &lt;p&gt;</a:t>
            </a:r>
            <a:r>
              <a:rPr lang="uk-UA" sz="800" dirty="0" err="1"/>
              <a:t>The</a:t>
            </a:r>
            <a:r>
              <a:rPr lang="uk-UA" sz="800" dirty="0"/>
              <a:t> </a:t>
            </a:r>
            <a:r>
              <a:rPr lang="uk-UA" sz="800" dirty="0" err="1"/>
              <a:t>water</a:t>
            </a:r>
            <a:r>
              <a:rPr lang="uk-UA" sz="800" dirty="0"/>
              <a:t> </a:t>
            </a:r>
            <a:r>
              <a:rPr lang="uk-UA" sz="800" dirty="0" err="1"/>
              <a:t>would</a:t>
            </a:r>
            <a:r>
              <a:rPr lang="uk-UA" sz="800" dirty="0"/>
              <a:t> </a:t>
            </a:r>
            <a:r>
              <a:rPr lang="uk-UA" sz="800" dirty="0" err="1"/>
              <a:t>not</a:t>
            </a:r>
            <a:r>
              <a:rPr lang="uk-UA" sz="800" dirty="0"/>
              <a:t> </a:t>
            </a:r>
            <a:r>
              <a:rPr lang="uk-UA" sz="800" dirty="0" err="1"/>
              <a:t>boil</a:t>
            </a:r>
            <a:r>
              <a:rPr lang="uk-UA" sz="800" dirty="0"/>
              <a:t>.&lt;/p&gt;;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class</a:t>
            </a:r>
            <a:r>
              <a:rPr lang="uk-UA" sz="800" dirty="0"/>
              <a:t> </a:t>
            </a:r>
            <a:r>
              <a:rPr lang="uk-UA" sz="800" dirty="0" err="1"/>
              <a:t>TemperatureInput</a:t>
            </a:r>
            <a:r>
              <a:rPr lang="uk-UA" sz="800" dirty="0"/>
              <a:t> </a:t>
            </a:r>
            <a:r>
              <a:rPr lang="uk-UA" sz="800" dirty="0" err="1"/>
              <a:t>extends</a:t>
            </a:r>
            <a:r>
              <a:rPr lang="uk-UA" sz="800" dirty="0"/>
              <a:t> </a:t>
            </a:r>
            <a:r>
              <a:rPr lang="uk-UA" sz="800" dirty="0" err="1"/>
              <a:t>React.Component</a:t>
            </a:r>
            <a:r>
              <a:rPr lang="uk-UA" sz="800" dirty="0"/>
              <a:t>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constructor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super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this.handleChange</a:t>
            </a:r>
            <a:r>
              <a:rPr lang="uk-UA" sz="800" dirty="0"/>
              <a:t> = </a:t>
            </a:r>
            <a:r>
              <a:rPr lang="uk-UA" sz="800" dirty="0" err="1"/>
              <a:t>this.handleChange.bind</a:t>
            </a:r>
            <a:r>
              <a:rPr lang="uk-UA" sz="800" dirty="0"/>
              <a:t>(</a:t>
            </a:r>
            <a:r>
              <a:rPr lang="uk-UA" sz="800" dirty="0" err="1"/>
              <a:t>this</a:t>
            </a:r>
            <a:r>
              <a:rPr lang="uk-UA" sz="800" dirty="0"/>
              <a:t>);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handleChange</a:t>
            </a:r>
            <a:r>
              <a:rPr lang="uk-UA" sz="800" dirty="0"/>
              <a:t>(e)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this.props.onTemperatureChange</a:t>
            </a:r>
            <a:r>
              <a:rPr lang="uk-UA" sz="800" dirty="0"/>
              <a:t>(</a:t>
            </a:r>
            <a:r>
              <a:rPr lang="uk-UA" sz="800" dirty="0" err="1"/>
              <a:t>e.target.value</a:t>
            </a:r>
            <a:r>
              <a:rPr lang="uk-UA" sz="800" dirty="0"/>
              <a:t>);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render</a:t>
            </a:r>
            <a:r>
              <a:rPr lang="uk-UA" sz="800" dirty="0"/>
              <a:t>()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temperature</a:t>
            </a:r>
            <a:r>
              <a:rPr lang="uk-UA" sz="800" dirty="0"/>
              <a:t> = </a:t>
            </a:r>
            <a:r>
              <a:rPr lang="uk-UA" sz="800" dirty="0" err="1"/>
              <a:t>this.props.temperature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scale</a:t>
            </a:r>
            <a:r>
              <a:rPr lang="uk-UA" sz="800" dirty="0"/>
              <a:t> = </a:t>
            </a:r>
            <a:r>
              <a:rPr lang="uk-UA" sz="800" dirty="0" err="1"/>
              <a:t>this.props.scale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return</a:t>
            </a:r>
            <a:r>
              <a:rPr lang="uk-UA" sz="800" dirty="0"/>
              <a:t> (</a:t>
            </a:r>
          </a:p>
          <a:p>
            <a:r>
              <a:rPr lang="uk-UA" sz="800" dirty="0"/>
              <a:t>      &lt;</a:t>
            </a:r>
            <a:r>
              <a:rPr lang="uk-UA" sz="800" dirty="0" err="1"/>
              <a:t>fieldset</a:t>
            </a:r>
            <a:r>
              <a:rPr lang="uk-UA" sz="800" dirty="0"/>
              <a:t>&gt;</a:t>
            </a:r>
          </a:p>
          <a:p>
            <a:r>
              <a:rPr lang="uk-UA" sz="800" dirty="0"/>
              <a:t>        &lt;</a:t>
            </a:r>
            <a:r>
              <a:rPr lang="uk-UA" sz="800" dirty="0" err="1"/>
              <a:t>legend</a:t>
            </a:r>
            <a:r>
              <a:rPr lang="uk-UA" sz="800" dirty="0"/>
              <a:t>&gt;</a:t>
            </a:r>
            <a:r>
              <a:rPr lang="uk-UA" sz="800" dirty="0" err="1"/>
              <a:t>Enter</a:t>
            </a:r>
            <a:r>
              <a:rPr lang="uk-UA" sz="800" dirty="0"/>
              <a:t> </a:t>
            </a:r>
            <a:r>
              <a:rPr lang="uk-UA" sz="800" dirty="0" err="1"/>
              <a:t>temperature</a:t>
            </a:r>
            <a:r>
              <a:rPr lang="uk-UA" sz="800" dirty="0"/>
              <a:t> </a:t>
            </a:r>
            <a:r>
              <a:rPr lang="uk-UA" sz="800" dirty="0" err="1"/>
              <a:t>in</a:t>
            </a:r>
            <a:r>
              <a:rPr lang="uk-UA" sz="800" dirty="0"/>
              <a:t> {</a:t>
            </a:r>
            <a:r>
              <a:rPr lang="uk-UA" sz="800" dirty="0" err="1"/>
              <a:t>scaleNames</a:t>
            </a:r>
            <a:r>
              <a:rPr lang="uk-UA" sz="800" dirty="0"/>
              <a:t>[</a:t>
            </a:r>
            <a:r>
              <a:rPr lang="uk-UA" sz="800" dirty="0" err="1"/>
              <a:t>scale</a:t>
            </a:r>
            <a:r>
              <a:rPr lang="uk-UA" sz="800" dirty="0"/>
              <a:t>]}:&lt;/</a:t>
            </a:r>
            <a:r>
              <a:rPr lang="uk-UA" sz="800" dirty="0" err="1"/>
              <a:t>legend</a:t>
            </a:r>
            <a:r>
              <a:rPr lang="uk-UA" sz="800" dirty="0"/>
              <a:t>&gt;</a:t>
            </a:r>
          </a:p>
          <a:p>
            <a:r>
              <a:rPr lang="uk-UA" sz="800" dirty="0"/>
              <a:t>        &lt;</a:t>
            </a:r>
            <a:r>
              <a:rPr lang="uk-UA" sz="800" dirty="0" err="1"/>
              <a:t>input</a:t>
            </a:r>
            <a:r>
              <a:rPr lang="uk-UA" sz="800" dirty="0"/>
              <a:t> </a:t>
            </a:r>
            <a:r>
              <a:rPr lang="uk-UA" sz="800" dirty="0" err="1"/>
              <a:t>value</a:t>
            </a:r>
            <a:r>
              <a:rPr lang="uk-UA" sz="800" dirty="0"/>
              <a:t>={</a:t>
            </a:r>
            <a:r>
              <a:rPr lang="uk-UA" sz="800" dirty="0" err="1"/>
              <a:t>temperature</a:t>
            </a:r>
            <a:r>
              <a:rPr lang="uk-UA" sz="800" dirty="0"/>
              <a:t>}</a:t>
            </a:r>
          </a:p>
          <a:p>
            <a:r>
              <a:rPr lang="uk-UA" sz="800" dirty="0"/>
              <a:t>               </a:t>
            </a:r>
            <a:r>
              <a:rPr lang="uk-UA" sz="800" dirty="0" err="1"/>
              <a:t>onChange</a:t>
            </a:r>
            <a:r>
              <a:rPr lang="uk-UA" sz="800" dirty="0"/>
              <a:t>={</a:t>
            </a:r>
            <a:r>
              <a:rPr lang="uk-UA" sz="800" dirty="0" err="1"/>
              <a:t>this.handleChange</a:t>
            </a:r>
            <a:r>
              <a:rPr lang="uk-UA" sz="800" dirty="0"/>
              <a:t>} /&gt;</a:t>
            </a:r>
          </a:p>
          <a:p>
            <a:r>
              <a:rPr lang="uk-UA" sz="800" dirty="0"/>
              <a:t>      &lt;/</a:t>
            </a:r>
            <a:r>
              <a:rPr lang="uk-UA" sz="800" dirty="0" err="1"/>
              <a:t>fieldset</a:t>
            </a:r>
            <a:r>
              <a:rPr lang="uk-UA" sz="800" dirty="0"/>
              <a:t>&gt;</a:t>
            </a:r>
          </a:p>
          <a:p>
            <a:r>
              <a:rPr lang="uk-UA" sz="800" dirty="0"/>
              <a:t>    );</a:t>
            </a:r>
          </a:p>
          <a:p>
            <a:r>
              <a:rPr lang="uk-UA" sz="800" dirty="0"/>
              <a:t>  }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960491" y="856357"/>
            <a:ext cx="6096000" cy="53860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800" dirty="0" err="1"/>
              <a:t>class</a:t>
            </a:r>
            <a:r>
              <a:rPr lang="uk-UA" sz="800" dirty="0"/>
              <a:t> </a:t>
            </a:r>
            <a:r>
              <a:rPr lang="uk-UA" sz="800" dirty="0" err="1"/>
              <a:t>Calculator</a:t>
            </a:r>
            <a:r>
              <a:rPr lang="uk-UA" sz="800" dirty="0"/>
              <a:t> </a:t>
            </a:r>
            <a:r>
              <a:rPr lang="uk-UA" sz="800" dirty="0" err="1"/>
              <a:t>extends</a:t>
            </a:r>
            <a:r>
              <a:rPr lang="uk-UA" sz="800" dirty="0"/>
              <a:t> </a:t>
            </a:r>
            <a:r>
              <a:rPr lang="uk-UA" sz="800" dirty="0" err="1"/>
              <a:t>React.Component</a:t>
            </a:r>
            <a:r>
              <a:rPr lang="uk-UA" sz="800" dirty="0"/>
              <a:t> {</a:t>
            </a:r>
          </a:p>
          <a:p>
            <a:r>
              <a:rPr lang="uk-UA" sz="800" dirty="0"/>
              <a:t>  </a:t>
            </a:r>
            <a:r>
              <a:rPr lang="uk-UA" sz="800" dirty="0" err="1"/>
              <a:t>constructor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super</a:t>
            </a:r>
            <a:r>
              <a:rPr lang="uk-UA" sz="800" dirty="0"/>
              <a:t>(</a:t>
            </a:r>
            <a:r>
              <a:rPr lang="uk-UA" sz="800" dirty="0" err="1"/>
              <a:t>props</a:t>
            </a:r>
            <a:r>
              <a:rPr lang="uk-UA" sz="800" dirty="0"/>
              <a:t>);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this.handleCelsiusChange</a:t>
            </a:r>
            <a:r>
              <a:rPr lang="uk-UA" sz="800" dirty="0"/>
              <a:t> = </a:t>
            </a:r>
            <a:r>
              <a:rPr lang="uk-UA" sz="800" dirty="0" err="1"/>
              <a:t>this.handleCelsiusChange.bind</a:t>
            </a:r>
            <a:r>
              <a:rPr lang="uk-UA" sz="800" dirty="0"/>
              <a:t>(</a:t>
            </a:r>
            <a:r>
              <a:rPr lang="uk-UA" sz="800" dirty="0" err="1"/>
              <a:t>this</a:t>
            </a:r>
            <a:r>
              <a:rPr lang="uk-UA" sz="800" dirty="0"/>
              <a:t>);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this.handleFahrenheitChange</a:t>
            </a:r>
            <a:r>
              <a:rPr lang="uk-UA" sz="800" dirty="0"/>
              <a:t> = </a:t>
            </a:r>
            <a:r>
              <a:rPr lang="uk-UA" sz="800" dirty="0" err="1"/>
              <a:t>this.handleFahrenheitChange.bind</a:t>
            </a:r>
            <a:r>
              <a:rPr lang="uk-UA" sz="800" dirty="0"/>
              <a:t>(</a:t>
            </a:r>
            <a:r>
              <a:rPr lang="uk-UA" sz="800" dirty="0" err="1"/>
              <a:t>this</a:t>
            </a:r>
            <a:r>
              <a:rPr lang="uk-UA" sz="800" dirty="0"/>
              <a:t>);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this.state</a:t>
            </a:r>
            <a:r>
              <a:rPr lang="uk-UA" sz="800" dirty="0"/>
              <a:t> = {</a:t>
            </a:r>
            <a:r>
              <a:rPr lang="uk-UA" sz="800" dirty="0" err="1"/>
              <a:t>temperature</a:t>
            </a:r>
            <a:r>
              <a:rPr lang="uk-UA" sz="800" dirty="0"/>
              <a:t>: '', </a:t>
            </a:r>
            <a:r>
              <a:rPr lang="uk-UA" sz="800" dirty="0" err="1"/>
              <a:t>scale</a:t>
            </a:r>
            <a:r>
              <a:rPr lang="uk-UA" sz="800" dirty="0"/>
              <a:t>: 'c'};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handleCelsiusChange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this.setState</a:t>
            </a:r>
            <a:r>
              <a:rPr lang="uk-UA" sz="800" dirty="0"/>
              <a:t>({</a:t>
            </a:r>
            <a:r>
              <a:rPr lang="uk-UA" sz="800" dirty="0" err="1"/>
              <a:t>scale</a:t>
            </a:r>
            <a:r>
              <a:rPr lang="uk-UA" sz="800" dirty="0"/>
              <a:t>: 'c', </a:t>
            </a:r>
            <a:r>
              <a:rPr lang="uk-UA" sz="800" dirty="0" err="1"/>
              <a:t>temperature</a:t>
            </a:r>
            <a:r>
              <a:rPr lang="uk-UA" sz="800" dirty="0"/>
              <a:t>});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handleFahrenheitChange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this.setState</a:t>
            </a:r>
            <a:r>
              <a:rPr lang="uk-UA" sz="800" dirty="0"/>
              <a:t>({</a:t>
            </a:r>
            <a:r>
              <a:rPr lang="uk-UA" sz="800" dirty="0" err="1"/>
              <a:t>scale</a:t>
            </a:r>
            <a:r>
              <a:rPr lang="uk-UA" sz="800" dirty="0"/>
              <a:t>: 'f', </a:t>
            </a:r>
            <a:r>
              <a:rPr lang="uk-UA" sz="800" dirty="0" err="1"/>
              <a:t>temperature</a:t>
            </a:r>
            <a:r>
              <a:rPr lang="uk-UA" sz="800" dirty="0"/>
              <a:t>});</a:t>
            </a:r>
          </a:p>
          <a:p>
            <a:r>
              <a:rPr lang="uk-UA" sz="800" dirty="0"/>
              <a:t>  }</a:t>
            </a:r>
          </a:p>
          <a:p>
            <a:endParaRPr lang="uk-UA" sz="800" dirty="0"/>
          </a:p>
          <a:p>
            <a:r>
              <a:rPr lang="uk-UA" sz="800" dirty="0"/>
              <a:t>  </a:t>
            </a:r>
            <a:r>
              <a:rPr lang="uk-UA" sz="800" dirty="0" err="1"/>
              <a:t>render</a:t>
            </a:r>
            <a:r>
              <a:rPr lang="uk-UA" sz="800" dirty="0"/>
              <a:t>() {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scale</a:t>
            </a:r>
            <a:r>
              <a:rPr lang="uk-UA" sz="800" dirty="0"/>
              <a:t> = </a:t>
            </a:r>
            <a:r>
              <a:rPr lang="uk-UA" sz="800" dirty="0" err="1"/>
              <a:t>this.state.scale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temperature</a:t>
            </a:r>
            <a:r>
              <a:rPr lang="uk-UA" sz="800" dirty="0"/>
              <a:t> = </a:t>
            </a:r>
            <a:r>
              <a:rPr lang="uk-UA" sz="800" dirty="0" err="1"/>
              <a:t>this.state.temperature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celsius</a:t>
            </a:r>
            <a:r>
              <a:rPr lang="uk-UA" sz="800" dirty="0"/>
              <a:t> = </a:t>
            </a:r>
            <a:r>
              <a:rPr lang="uk-UA" sz="800" dirty="0" err="1"/>
              <a:t>scale</a:t>
            </a:r>
            <a:r>
              <a:rPr lang="uk-UA" sz="800" dirty="0"/>
              <a:t> === 'f' ? </a:t>
            </a:r>
            <a:r>
              <a:rPr lang="uk-UA" sz="800" dirty="0" err="1"/>
              <a:t>tryConvert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, </a:t>
            </a:r>
            <a:r>
              <a:rPr lang="uk-UA" sz="800" dirty="0" err="1"/>
              <a:t>toCelsius</a:t>
            </a:r>
            <a:r>
              <a:rPr lang="uk-UA" sz="800" dirty="0"/>
              <a:t>) : </a:t>
            </a:r>
            <a:r>
              <a:rPr lang="uk-UA" sz="800" dirty="0" err="1"/>
              <a:t>temperature</a:t>
            </a:r>
            <a:r>
              <a:rPr lang="uk-UA" sz="800" dirty="0"/>
              <a:t>;</a:t>
            </a:r>
          </a:p>
          <a:p>
            <a:r>
              <a:rPr lang="uk-UA" sz="800" dirty="0"/>
              <a:t>    </a:t>
            </a:r>
            <a:r>
              <a:rPr lang="uk-UA" sz="800" dirty="0" err="1"/>
              <a:t>const</a:t>
            </a:r>
            <a:r>
              <a:rPr lang="uk-UA" sz="800" dirty="0"/>
              <a:t> </a:t>
            </a:r>
            <a:r>
              <a:rPr lang="uk-UA" sz="800" dirty="0" err="1"/>
              <a:t>fahrenheit</a:t>
            </a:r>
            <a:r>
              <a:rPr lang="uk-UA" sz="800" dirty="0"/>
              <a:t> = </a:t>
            </a:r>
            <a:r>
              <a:rPr lang="uk-UA" sz="800" dirty="0" err="1"/>
              <a:t>scale</a:t>
            </a:r>
            <a:r>
              <a:rPr lang="uk-UA" sz="800" dirty="0"/>
              <a:t> === 'c' ? </a:t>
            </a:r>
            <a:r>
              <a:rPr lang="uk-UA" sz="800" dirty="0" err="1"/>
              <a:t>tryConvert</a:t>
            </a:r>
            <a:r>
              <a:rPr lang="uk-UA" sz="800" dirty="0"/>
              <a:t>(</a:t>
            </a:r>
            <a:r>
              <a:rPr lang="uk-UA" sz="800" dirty="0" err="1"/>
              <a:t>temperature</a:t>
            </a:r>
            <a:r>
              <a:rPr lang="uk-UA" sz="800" dirty="0"/>
              <a:t>, </a:t>
            </a:r>
            <a:r>
              <a:rPr lang="uk-UA" sz="800" dirty="0" err="1"/>
              <a:t>toFahrenheit</a:t>
            </a:r>
            <a:r>
              <a:rPr lang="uk-UA" sz="800" dirty="0"/>
              <a:t>) : </a:t>
            </a:r>
            <a:r>
              <a:rPr lang="uk-UA" sz="800" dirty="0" err="1"/>
              <a:t>temperature</a:t>
            </a:r>
            <a:r>
              <a:rPr lang="uk-UA" sz="800" dirty="0"/>
              <a:t>;</a:t>
            </a:r>
          </a:p>
          <a:p>
            <a:endParaRPr lang="uk-UA" sz="800" dirty="0"/>
          </a:p>
          <a:p>
            <a:r>
              <a:rPr lang="uk-UA" sz="800" dirty="0"/>
              <a:t>    </a:t>
            </a:r>
            <a:r>
              <a:rPr lang="uk-UA" sz="800" dirty="0" err="1"/>
              <a:t>return</a:t>
            </a:r>
            <a:r>
              <a:rPr lang="uk-UA" sz="800" dirty="0"/>
              <a:t> </a:t>
            </a:r>
            <a:r>
              <a:rPr lang="uk-UA" sz="800" dirty="0" smtClean="0"/>
              <a:t>(</a:t>
            </a:r>
            <a:r>
              <a:rPr lang="en-US" sz="800" dirty="0" smtClean="0"/>
              <a:t>      </a:t>
            </a:r>
            <a:r>
              <a:rPr lang="ru-RU" sz="800" i="1" dirty="0" err="1" smtClean="0">
                <a:solidFill>
                  <a:srgbClr val="FF0000"/>
                </a:solidFill>
              </a:rPr>
              <a:t>це</a:t>
            </a:r>
            <a:r>
              <a:rPr lang="ru-RU" sz="800" i="1" dirty="0" smtClean="0">
                <a:solidFill>
                  <a:srgbClr val="FF0000"/>
                </a:solidFill>
              </a:rPr>
              <a:t> </a:t>
            </a:r>
            <a:r>
              <a:rPr lang="ru-RU" sz="800" i="1" dirty="0" err="1" smtClean="0">
                <a:solidFill>
                  <a:srgbClr val="FF0000"/>
                </a:solidFill>
              </a:rPr>
              <a:t>ще</a:t>
            </a:r>
            <a:r>
              <a:rPr lang="ru-RU" sz="800" i="1" dirty="0" smtClean="0">
                <a:solidFill>
                  <a:srgbClr val="FF0000"/>
                </a:solidFill>
              </a:rPr>
              <a:t> рендер</a:t>
            </a:r>
            <a:endParaRPr lang="uk-UA" sz="800" i="1" dirty="0" smtClean="0">
              <a:solidFill>
                <a:srgbClr val="FF0000"/>
              </a:solidFill>
            </a:endParaRPr>
          </a:p>
          <a:p>
            <a:r>
              <a:rPr lang="uk-UA" sz="800" dirty="0" smtClean="0"/>
              <a:t>      &lt;div&gt;</a:t>
            </a:r>
          </a:p>
          <a:p>
            <a:r>
              <a:rPr lang="uk-UA" sz="800" dirty="0" smtClean="0"/>
              <a:t>        </a:t>
            </a:r>
            <a:r>
              <a:rPr lang="uk-UA" sz="800" dirty="0"/>
              <a:t>&lt;</a:t>
            </a:r>
            <a:r>
              <a:rPr lang="uk-UA" sz="800" dirty="0" err="1"/>
              <a:t>TemperatureInput</a:t>
            </a:r>
            <a:endParaRPr lang="uk-UA" sz="800" dirty="0"/>
          </a:p>
          <a:p>
            <a:r>
              <a:rPr lang="uk-UA" sz="800" dirty="0"/>
              <a:t>          </a:t>
            </a:r>
            <a:r>
              <a:rPr lang="uk-UA" sz="800" dirty="0" err="1"/>
              <a:t>scale</a:t>
            </a:r>
            <a:r>
              <a:rPr lang="uk-UA" sz="800" dirty="0"/>
              <a:t>="c"</a:t>
            </a:r>
          </a:p>
          <a:p>
            <a:r>
              <a:rPr lang="uk-UA" sz="800" dirty="0"/>
              <a:t>          </a:t>
            </a:r>
            <a:r>
              <a:rPr lang="uk-UA" sz="800" dirty="0" err="1"/>
              <a:t>temperature</a:t>
            </a:r>
            <a:r>
              <a:rPr lang="uk-UA" sz="800" dirty="0"/>
              <a:t>={</a:t>
            </a:r>
            <a:r>
              <a:rPr lang="uk-UA" sz="800" dirty="0" err="1"/>
              <a:t>celsius</a:t>
            </a:r>
            <a:r>
              <a:rPr lang="uk-UA" sz="800" dirty="0"/>
              <a:t>}</a:t>
            </a:r>
          </a:p>
          <a:p>
            <a:r>
              <a:rPr lang="uk-UA" sz="800" dirty="0"/>
              <a:t>          </a:t>
            </a:r>
            <a:r>
              <a:rPr lang="uk-UA" sz="800" dirty="0" err="1"/>
              <a:t>onTemperatureChange</a:t>
            </a:r>
            <a:r>
              <a:rPr lang="uk-UA" sz="800" dirty="0"/>
              <a:t>={</a:t>
            </a:r>
            <a:r>
              <a:rPr lang="uk-UA" sz="800" dirty="0" err="1"/>
              <a:t>this.handleCelsiusChange</a:t>
            </a:r>
            <a:r>
              <a:rPr lang="uk-UA" sz="800" dirty="0"/>
              <a:t>} /&gt;</a:t>
            </a:r>
          </a:p>
          <a:p>
            <a:r>
              <a:rPr lang="uk-UA" sz="800" dirty="0"/>
              <a:t>        &lt;</a:t>
            </a:r>
            <a:r>
              <a:rPr lang="uk-UA" sz="800" dirty="0" err="1"/>
              <a:t>TemperatureInput</a:t>
            </a:r>
            <a:endParaRPr lang="uk-UA" sz="800" dirty="0"/>
          </a:p>
          <a:p>
            <a:r>
              <a:rPr lang="uk-UA" sz="800" dirty="0"/>
              <a:t>          </a:t>
            </a:r>
            <a:r>
              <a:rPr lang="uk-UA" sz="800" dirty="0" err="1"/>
              <a:t>scale</a:t>
            </a:r>
            <a:r>
              <a:rPr lang="uk-UA" sz="800" dirty="0"/>
              <a:t>="f"</a:t>
            </a:r>
          </a:p>
          <a:p>
            <a:r>
              <a:rPr lang="uk-UA" sz="800" dirty="0"/>
              <a:t>          </a:t>
            </a:r>
            <a:r>
              <a:rPr lang="uk-UA" sz="800" dirty="0" err="1"/>
              <a:t>temperature</a:t>
            </a:r>
            <a:r>
              <a:rPr lang="uk-UA" sz="800" dirty="0"/>
              <a:t>={</a:t>
            </a:r>
            <a:r>
              <a:rPr lang="uk-UA" sz="800" dirty="0" err="1"/>
              <a:t>fahrenheit</a:t>
            </a:r>
            <a:r>
              <a:rPr lang="uk-UA" sz="800" dirty="0"/>
              <a:t>}</a:t>
            </a:r>
          </a:p>
          <a:p>
            <a:r>
              <a:rPr lang="uk-UA" sz="800" dirty="0"/>
              <a:t>          </a:t>
            </a:r>
            <a:r>
              <a:rPr lang="uk-UA" sz="800" dirty="0" err="1"/>
              <a:t>onTemperatureChange</a:t>
            </a:r>
            <a:r>
              <a:rPr lang="uk-UA" sz="800" dirty="0"/>
              <a:t>={</a:t>
            </a:r>
            <a:r>
              <a:rPr lang="uk-UA" sz="800" dirty="0" err="1"/>
              <a:t>this.handleFahrenheitChange</a:t>
            </a:r>
            <a:r>
              <a:rPr lang="uk-UA" sz="800" dirty="0"/>
              <a:t>} /&gt;</a:t>
            </a:r>
          </a:p>
          <a:p>
            <a:r>
              <a:rPr lang="uk-UA" sz="800" dirty="0"/>
              <a:t>        &lt;</a:t>
            </a:r>
            <a:r>
              <a:rPr lang="uk-UA" sz="800" dirty="0" err="1"/>
              <a:t>BoilingVerdict</a:t>
            </a:r>
            <a:endParaRPr lang="uk-UA" sz="800" dirty="0"/>
          </a:p>
          <a:p>
            <a:r>
              <a:rPr lang="uk-UA" sz="800" dirty="0"/>
              <a:t>          </a:t>
            </a:r>
            <a:r>
              <a:rPr lang="uk-UA" sz="800" dirty="0" err="1"/>
              <a:t>celsius</a:t>
            </a:r>
            <a:r>
              <a:rPr lang="uk-UA" sz="800" dirty="0"/>
              <a:t>={</a:t>
            </a:r>
            <a:r>
              <a:rPr lang="uk-UA" sz="800" dirty="0" err="1"/>
              <a:t>parseFloat</a:t>
            </a:r>
            <a:r>
              <a:rPr lang="uk-UA" sz="800" dirty="0"/>
              <a:t>(</a:t>
            </a:r>
            <a:r>
              <a:rPr lang="uk-UA" sz="800" dirty="0" err="1"/>
              <a:t>celsius</a:t>
            </a:r>
            <a:r>
              <a:rPr lang="uk-UA" sz="800" dirty="0"/>
              <a:t>)} /&gt;</a:t>
            </a:r>
          </a:p>
          <a:p>
            <a:r>
              <a:rPr lang="uk-UA" sz="800" dirty="0"/>
              <a:t>      &lt;/div&gt;</a:t>
            </a:r>
          </a:p>
          <a:p>
            <a:r>
              <a:rPr lang="uk-UA" sz="800" dirty="0"/>
              <a:t>    );</a:t>
            </a:r>
          </a:p>
          <a:p>
            <a:r>
              <a:rPr lang="uk-UA" sz="800" dirty="0"/>
              <a:t>  }</a:t>
            </a:r>
          </a:p>
          <a:p>
            <a:r>
              <a:rPr lang="uk-UA" sz="800" dirty="0"/>
              <a:t>}</a:t>
            </a:r>
          </a:p>
          <a:p>
            <a:endParaRPr lang="uk-UA" sz="800" dirty="0"/>
          </a:p>
          <a:p>
            <a:r>
              <a:rPr lang="uk-UA" sz="800" dirty="0" err="1"/>
              <a:t>ReactDOM.render</a:t>
            </a:r>
            <a:r>
              <a:rPr lang="uk-UA" sz="800" dirty="0"/>
              <a:t>(</a:t>
            </a:r>
          </a:p>
          <a:p>
            <a:r>
              <a:rPr lang="uk-UA" sz="800" dirty="0"/>
              <a:t>  &lt;</a:t>
            </a:r>
            <a:r>
              <a:rPr lang="uk-UA" sz="800" dirty="0" err="1"/>
              <a:t>Calculator</a:t>
            </a:r>
            <a:r>
              <a:rPr lang="uk-UA" sz="800" dirty="0"/>
              <a:t> /&gt;,</a:t>
            </a:r>
          </a:p>
          <a:p>
            <a:r>
              <a:rPr lang="uk-UA" sz="800" dirty="0"/>
              <a:t>  </a:t>
            </a:r>
            <a:r>
              <a:rPr lang="uk-UA" sz="800" dirty="0" err="1"/>
              <a:t>document.getElementById</a:t>
            </a:r>
            <a:r>
              <a:rPr lang="uk-UA" sz="800" dirty="0"/>
              <a:t>('</a:t>
            </a:r>
            <a:r>
              <a:rPr lang="uk-UA" sz="800" dirty="0" err="1"/>
              <a:t>root</a:t>
            </a:r>
            <a:r>
              <a:rPr lang="uk-UA" sz="800" dirty="0"/>
              <a:t>')</a:t>
            </a:r>
          </a:p>
          <a:p>
            <a:r>
              <a:rPr lang="uk-UA" sz="800" dirty="0"/>
              <a:t>);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3179" y="856357"/>
            <a:ext cx="1806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800" i="1" dirty="0" smtClean="0">
                <a:solidFill>
                  <a:srgbClr val="FF0000"/>
                </a:solidFill>
              </a:rPr>
              <a:t>Переводить з </a:t>
            </a:r>
            <a:r>
              <a:rPr lang="uk-UA" sz="800" i="1" dirty="0" err="1" smtClean="0">
                <a:solidFill>
                  <a:srgbClr val="FF0000"/>
                </a:solidFill>
              </a:rPr>
              <a:t>фаренгейта</a:t>
            </a:r>
            <a:r>
              <a:rPr lang="uk-UA" sz="800" i="1" dirty="0" smtClean="0">
                <a:solidFill>
                  <a:srgbClr val="FF0000"/>
                </a:solidFill>
              </a:rPr>
              <a:t> в </a:t>
            </a:r>
            <a:r>
              <a:rPr lang="uk-UA" sz="800" i="1" dirty="0" err="1" smtClean="0">
                <a:solidFill>
                  <a:srgbClr val="FF0000"/>
                </a:solidFill>
              </a:rPr>
              <a:t>цельсії</a:t>
            </a:r>
            <a:r>
              <a:rPr lang="uk-UA" sz="800" i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uk-UA" sz="800" i="1" dirty="0" smtClean="0">
                <a:solidFill>
                  <a:srgbClr val="FF0000"/>
                </a:solidFill>
              </a:rPr>
              <a:t>І навпаки</a:t>
            </a:r>
            <a:endParaRPr lang="uk-UA" sz="800" i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8329" y="2380579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800" i="1" dirty="0" smtClean="0">
                <a:solidFill>
                  <a:srgbClr val="FF0000"/>
                </a:solidFill>
              </a:rPr>
              <a:t>Зі </a:t>
            </a:r>
            <a:r>
              <a:rPr lang="en-US" sz="800" i="1" dirty="0" smtClean="0">
                <a:solidFill>
                  <a:srgbClr val="FF0000"/>
                </a:solidFill>
              </a:rPr>
              <a:t>String </a:t>
            </a:r>
            <a:r>
              <a:rPr lang="ru-RU" sz="800" i="1" dirty="0" smtClean="0">
                <a:solidFill>
                  <a:srgbClr val="FF0000"/>
                </a:solidFill>
              </a:rPr>
              <a:t>у </a:t>
            </a:r>
            <a:r>
              <a:rPr lang="en-US" sz="800" i="1" dirty="0" smtClean="0">
                <a:solidFill>
                  <a:srgbClr val="FF0000"/>
                </a:solidFill>
              </a:rPr>
              <a:t>Float</a:t>
            </a:r>
            <a:endParaRPr lang="uk-UA" sz="800" i="1" dirty="0">
              <a:solidFill>
                <a:srgbClr val="FF0000"/>
              </a:solidFill>
            </a:endParaRPr>
          </a:p>
        </p:txBody>
      </p:sp>
      <p:sp>
        <p:nvSpPr>
          <p:cNvPr id="25" name="Правая фигурная скобка 24"/>
          <p:cNvSpPr/>
          <p:nvPr/>
        </p:nvSpPr>
        <p:spPr>
          <a:xfrm>
            <a:off x="2751292" y="1982549"/>
            <a:ext cx="267037" cy="10115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TextBox 25"/>
          <p:cNvSpPr txBox="1"/>
          <p:nvPr/>
        </p:nvSpPr>
        <p:spPr>
          <a:xfrm>
            <a:off x="2720431" y="3166301"/>
            <a:ext cx="138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" i="1" dirty="0" smtClean="0">
                <a:solidFill>
                  <a:srgbClr val="FF0000"/>
                </a:solidFill>
              </a:rPr>
              <a:t>Якщо температура </a:t>
            </a:r>
            <a:r>
              <a:rPr lang="en-US" sz="800" i="1" dirty="0" smtClean="0">
                <a:solidFill>
                  <a:srgbClr val="FF0000"/>
                </a:solidFill>
              </a:rPr>
              <a:t>&gt; </a:t>
            </a:r>
            <a:r>
              <a:rPr lang="uk-UA" sz="800" i="1" dirty="0" smtClean="0">
                <a:solidFill>
                  <a:srgbClr val="FF0000"/>
                </a:solidFill>
              </a:rPr>
              <a:t>100</a:t>
            </a:r>
            <a:r>
              <a:rPr lang="en-US" sz="800" i="1" dirty="0" smtClean="0">
                <a:solidFill>
                  <a:srgbClr val="FF0000"/>
                </a:solidFill>
              </a:rPr>
              <a:t>: </a:t>
            </a:r>
            <a:r>
              <a:rPr lang="ru-RU" sz="800" i="1" dirty="0" smtClean="0">
                <a:solidFill>
                  <a:srgbClr val="FF0000"/>
                </a:solidFill>
              </a:rPr>
              <a:t>то</a:t>
            </a:r>
            <a:r>
              <a:rPr lang="en-US" sz="800" i="1" dirty="0" smtClean="0">
                <a:solidFill>
                  <a:srgbClr val="FF0000"/>
                </a:solidFill>
              </a:rPr>
              <a:t> </a:t>
            </a:r>
            <a:r>
              <a:rPr lang="uk-UA" sz="800" i="1" dirty="0" smtClean="0">
                <a:solidFill>
                  <a:srgbClr val="FF0000"/>
                </a:solidFill>
              </a:rPr>
              <a:t>вода кипить</a:t>
            </a:r>
            <a:endParaRPr lang="uk-UA" sz="800" i="1" dirty="0">
              <a:solidFill>
                <a:srgbClr val="FF0000"/>
              </a:solidFill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2306231" y="3335578"/>
            <a:ext cx="565859" cy="14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67837" y="517890"/>
            <a:ext cx="18710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i="1" dirty="0" err="1" smtClean="0">
                <a:solidFill>
                  <a:srgbClr val="FF0000"/>
                </a:solidFill>
              </a:rPr>
              <a:t>Спочатку</a:t>
            </a:r>
            <a:r>
              <a:rPr lang="ru-RU" sz="800" i="1" dirty="0" smtClean="0">
                <a:solidFill>
                  <a:srgbClr val="FF0000"/>
                </a:solidFill>
              </a:rPr>
              <a:t> </a:t>
            </a:r>
            <a:r>
              <a:rPr lang="ru-RU" sz="800" i="1" dirty="0" err="1" smtClean="0">
                <a:solidFill>
                  <a:srgbClr val="FF0000"/>
                </a:solidFill>
              </a:rPr>
              <a:t>створюэться</a:t>
            </a:r>
            <a:r>
              <a:rPr lang="ru-RU" sz="800" i="1" dirty="0" smtClean="0">
                <a:solidFill>
                  <a:srgbClr val="FF0000"/>
                </a:solidFill>
              </a:rPr>
              <a:t> калькулятор</a:t>
            </a:r>
            <a:endParaRPr lang="uk-UA" sz="800" i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52644" y="1512225"/>
            <a:ext cx="2433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i="1" dirty="0" smtClean="0">
                <a:solidFill>
                  <a:srgbClr val="FF0000"/>
                </a:solidFill>
              </a:rPr>
              <a:t>Початкова температура пуста, а </a:t>
            </a:r>
            <a:r>
              <a:rPr lang="uk-UA" sz="800" i="1" dirty="0" smtClean="0">
                <a:solidFill>
                  <a:srgbClr val="FF0000"/>
                </a:solidFill>
              </a:rPr>
              <a:t>стан - </a:t>
            </a:r>
            <a:r>
              <a:rPr lang="uk-UA" sz="800" i="1" dirty="0" err="1" smtClean="0">
                <a:solidFill>
                  <a:srgbClr val="FF0000"/>
                </a:solidFill>
              </a:rPr>
              <a:t>цельсій</a:t>
            </a:r>
            <a:r>
              <a:rPr lang="ru-RU" sz="800" i="1" dirty="0" smtClean="0">
                <a:solidFill>
                  <a:srgbClr val="FF0000"/>
                </a:solidFill>
              </a:rPr>
              <a:t> </a:t>
            </a:r>
            <a:endParaRPr lang="uk-UA" sz="800" i="1" dirty="0">
              <a:solidFill>
                <a:srgbClr val="FF0000"/>
              </a:solidFill>
            </a:endParaRPr>
          </a:p>
        </p:txBody>
      </p:sp>
      <p:sp>
        <p:nvSpPr>
          <p:cNvPr id="45" name="Правая фигурная скобка 44"/>
          <p:cNvSpPr/>
          <p:nvPr/>
        </p:nvSpPr>
        <p:spPr>
          <a:xfrm>
            <a:off x="5852644" y="1844703"/>
            <a:ext cx="152572" cy="8269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6" name="TextBox 45"/>
          <p:cNvSpPr txBox="1"/>
          <p:nvPr/>
        </p:nvSpPr>
        <p:spPr>
          <a:xfrm>
            <a:off x="6035040" y="2106972"/>
            <a:ext cx="1939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800" i="1" dirty="0" smtClean="0">
                <a:solidFill>
                  <a:srgbClr val="FF0000"/>
                </a:solidFill>
              </a:rPr>
              <a:t>Змінюють стан =</a:t>
            </a:r>
            <a:r>
              <a:rPr lang="en-US" sz="800" i="1" dirty="0" smtClean="0">
                <a:solidFill>
                  <a:srgbClr val="FF0000"/>
                </a:solidFill>
              </a:rPr>
              <a:t>&gt; </a:t>
            </a:r>
            <a:r>
              <a:rPr lang="uk-UA" sz="800" i="1" dirty="0" smtClean="0">
                <a:solidFill>
                  <a:srgbClr val="FF0000"/>
                </a:solidFill>
              </a:rPr>
              <a:t>запускають </a:t>
            </a:r>
            <a:r>
              <a:rPr lang="uk-UA" sz="800" i="1" dirty="0" err="1" smtClean="0">
                <a:solidFill>
                  <a:srgbClr val="FF0000"/>
                </a:solidFill>
              </a:rPr>
              <a:t>рендер</a:t>
            </a:r>
            <a:endParaRPr lang="uk-UA" sz="800" i="1" dirty="0">
              <a:solidFill>
                <a:srgbClr val="FF0000"/>
              </a:solidFill>
            </a:endParaRPr>
          </a:p>
        </p:txBody>
      </p:sp>
      <p:cxnSp>
        <p:nvCxnSpPr>
          <p:cNvPr id="50" name="Прямая со стрелкой 49"/>
          <p:cNvCxnSpPr/>
          <p:nvPr/>
        </p:nvCxnSpPr>
        <p:spPr>
          <a:xfrm>
            <a:off x="4397250" y="1619947"/>
            <a:ext cx="625076" cy="1374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4106425" y="2986102"/>
            <a:ext cx="1928615" cy="230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4106425" y="1619947"/>
            <a:ext cx="4569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322474" y="3800723"/>
            <a:ext cx="1789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" i="1" dirty="0" smtClean="0">
                <a:solidFill>
                  <a:srgbClr val="FF0000"/>
                </a:solidFill>
              </a:rPr>
              <a:t>Тут </a:t>
            </a:r>
            <a:r>
              <a:rPr lang="ru-RU" sz="800" i="1" dirty="0" err="1" smtClean="0">
                <a:solidFill>
                  <a:srgbClr val="FF0000"/>
                </a:solidFill>
              </a:rPr>
              <a:t>створюэться</a:t>
            </a:r>
            <a:r>
              <a:rPr lang="ru-RU" sz="800" i="1" dirty="0" smtClean="0">
                <a:solidFill>
                  <a:srgbClr val="FF0000"/>
                </a:solidFill>
              </a:rPr>
              <a:t> </a:t>
            </a:r>
            <a:r>
              <a:rPr lang="en-US" sz="800" i="1" dirty="0" err="1" smtClean="0">
                <a:solidFill>
                  <a:srgbClr val="FF0000"/>
                </a:solidFill>
              </a:rPr>
              <a:t>TemperatureInput</a:t>
            </a:r>
            <a:endParaRPr lang="uk-UA" sz="800" i="1" dirty="0">
              <a:solidFill>
                <a:srgbClr val="FF0000"/>
              </a:solidFill>
            </a:endParaRPr>
          </a:p>
        </p:txBody>
      </p:sp>
      <p:cxnSp>
        <p:nvCxnSpPr>
          <p:cNvPr id="70" name="Прямая со стрелкой 69"/>
          <p:cNvCxnSpPr/>
          <p:nvPr/>
        </p:nvCxnSpPr>
        <p:spPr>
          <a:xfrm>
            <a:off x="4636737" y="3347329"/>
            <a:ext cx="385589" cy="7555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/>
          <p:nvPr/>
        </p:nvCxnSpPr>
        <p:spPr>
          <a:xfrm>
            <a:off x="4563401" y="3479575"/>
            <a:ext cx="549288" cy="1124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>
            <a:off x="4285753" y="4921857"/>
            <a:ext cx="61225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/>
          <p:nvPr/>
        </p:nvCxnSpPr>
        <p:spPr>
          <a:xfrm>
            <a:off x="4269851" y="3951796"/>
            <a:ext cx="8269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>
            <a:off x="4397250" y="3479575"/>
            <a:ext cx="36435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315949" y="233226"/>
            <a:ext cx="98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Початок</a:t>
            </a:r>
            <a:endParaRPr lang="uk-UA" dirty="0"/>
          </a:p>
        </p:txBody>
      </p:sp>
      <p:sp>
        <p:nvSpPr>
          <p:cNvPr id="88" name="TextBox 87"/>
          <p:cNvSpPr txBox="1"/>
          <p:nvPr/>
        </p:nvSpPr>
        <p:spPr>
          <a:xfrm>
            <a:off x="8762337" y="485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клік</a:t>
            </a:r>
            <a:endParaRPr lang="uk-UA" dirty="0"/>
          </a:p>
        </p:txBody>
      </p:sp>
      <p:sp>
        <p:nvSpPr>
          <p:cNvPr id="97" name="Прямоугольник 96"/>
          <p:cNvSpPr/>
          <p:nvPr/>
        </p:nvSpPr>
        <p:spPr>
          <a:xfrm>
            <a:off x="476129" y="4003481"/>
            <a:ext cx="3106909" cy="28545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8" name="Прямоугольник 97"/>
          <p:cNvSpPr/>
          <p:nvPr/>
        </p:nvSpPr>
        <p:spPr>
          <a:xfrm>
            <a:off x="3946297" y="802450"/>
            <a:ext cx="4340027" cy="477857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05" name="Прямая соединительная линия 104"/>
          <p:cNvCxnSpPr/>
          <p:nvPr/>
        </p:nvCxnSpPr>
        <p:spPr>
          <a:xfrm>
            <a:off x="5311323" y="4316086"/>
            <a:ext cx="1181693" cy="159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/>
          <p:cNvCxnSpPr/>
          <p:nvPr/>
        </p:nvCxnSpPr>
        <p:spPr>
          <a:xfrm flipH="1">
            <a:off x="2860844" y="4837822"/>
            <a:ext cx="2484595" cy="126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/>
          <p:nvPr/>
        </p:nvCxnSpPr>
        <p:spPr>
          <a:xfrm flipV="1">
            <a:off x="5322474" y="4798612"/>
            <a:ext cx="1181693" cy="278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 flipV="1">
            <a:off x="2153950" y="5021248"/>
            <a:ext cx="566481" cy="119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8396748" y="716097"/>
            <a:ext cx="3895234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uk-UA" dirty="0" smtClean="0"/>
              <a:t>є Оголошений собі </a:t>
            </a:r>
            <a:r>
              <a:rPr lang="uk-UA" dirty="0" err="1"/>
              <a:t>TemperatureInput</a:t>
            </a:r>
            <a:r>
              <a:rPr lang="uk-UA" dirty="0" smtClean="0"/>
              <a:t> </a:t>
            </a:r>
            <a:endParaRPr lang="uk-UA" dirty="0"/>
          </a:p>
        </p:txBody>
      </p:sp>
      <p:cxnSp>
        <p:nvCxnSpPr>
          <p:cNvPr id="120" name="Прямая со стрелкой 119"/>
          <p:cNvCxnSpPr>
            <a:stCxn id="118" idx="1"/>
          </p:cNvCxnSpPr>
          <p:nvPr/>
        </p:nvCxnSpPr>
        <p:spPr>
          <a:xfrm flipH="1">
            <a:off x="3481246" y="900763"/>
            <a:ext cx="4915502" cy="31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538862" y="1456566"/>
            <a:ext cx="934871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Обʼєкт1</a:t>
            </a:r>
            <a:endParaRPr lang="uk-UA" dirty="0"/>
          </a:p>
        </p:txBody>
      </p:sp>
      <p:sp>
        <p:nvSpPr>
          <p:cNvPr id="124" name="TextBox 123"/>
          <p:cNvSpPr txBox="1"/>
          <p:nvPr/>
        </p:nvSpPr>
        <p:spPr>
          <a:xfrm>
            <a:off x="10688432" y="1435281"/>
            <a:ext cx="934871" cy="36933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/>
              <a:t>Обʼєкт2</a:t>
            </a:r>
            <a:endParaRPr lang="uk-UA" dirty="0"/>
          </a:p>
        </p:txBody>
      </p:sp>
      <p:cxnSp>
        <p:nvCxnSpPr>
          <p:cNvPr id="126" name="Прямая со стрелкой 125"/>
          <p:cNvCxnSpPr/>
          <p:nvPr/>
        </p:nvCxnSpPr>
        <p:spPr>
          <a:xfrm flipH="1">
            <a:off x="9120378" y="1194911"/>
            <a:ext cx="121334" cy="26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Прямая со стрелкой 127"/>
          <p:cNvCxnSpPr/>
          <p:nvPr/>
        </p:nvCxnSpPr>
        <p:spPr>
          <a:xfrm>
            <a:off x="10857602" y="1194911"/>
            <a:ext cx="155121" cy="20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9576619" y="1397327"/>
            <a:ext cx="94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creating</a:t>
            </a:r>
            <a:endParaRPr lang="uk-UA" dirty="0"/>
          </a:p>
        </p:txBody>
      </p:sp>
      <p:sp>
        <p:nvSpPr>
          <p:cNvPr id="130" name="Прямоугольник 129"/>
          <p:cNvSpPr/>
          <p:nvPr/>
        </p:nvSpPr>
        <p:spPr>
          <a:xfrm>
            <a:off x="8396748" y="1325738"/>
            <a:ext cx="3342968" cy="5189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2" name="Прямая со стрелкой 131"/>
          <p:cNvCxnSpPr/>
          <p:nvPr/>
        </p:nvCxnSpPr>
        <p:spPr>
          <a:xfrm flipH="1">
            <a:off x="5096787" y="1844703"/>
            <a:ext cx="3299961" cy="195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 стрелкой 133"/>
          <p:cNvCxnSpPr/>
          <p:nvPr/>
        </p:nvCxnSpPr>
        <p:spPr>
          <a:xfrm flipH="1">
            <a:off x="5055152" y="1850692"/>
            <a:ext cx="3329051" cy="250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8935931" y="2025307"/>
            <a:ext cx="264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 smtClean="0"/>
              <a:t>Ці </a:t>
            </a:r>
            <a:r>
              <a:rPr lang="uk-UA" dirty="0" err="1" smtClean="0"/>
              <a:t>обʼєкти</a:t>
            </a:r>
            <a:r>
              <a:rPr lang="uk-UA" dirty="0" smtClean="0"/>
              <a:t> в класі </a:t>
            </a:r>
          </a:p>
          <a:p>
            <a:pPr algn="ctr"/>
            <a:r>
              <a:rPr lang="en-US" b="1" dirty="0" smtClean="0"/>
              <a:t>Calculator (</a:t>
            </a:r>
            <a:r>
              <a:rPr lang="ru-RU" b="1" dirty="0" err="1" smtClean="0"/>
              <a:t>батьк</a:t>
            </a:r>
            <a:r>
              <a:rPr lang="uk-UA" b="1" dirty="0" smtClean="0"/>
              <a:t>і</a:t>
            </a:r>
            <a:r>
              <a:rPr lang="ru-RU" b="1" dirty="0" err="1" smtClean="0"/>
              <a:t>вський</a:t>
            </a:r>
            <a:r>
              <a:rPr lang="en-US" b="1" dirty="0" smtClean="0"/>
              <a:t>)</a:t>
            </a:r>
            <a:endParaRPr lang="uk-UA" b="1" dirty="0"/>
          </a:p>
        </p:txBody>
      </p:sp>
      <p:cxnSp>
        <p:nvCxnSpPr>
          <p:cNvPr id="137" name="Прямая со стрелкой 136"/>
          <p:cNvCxnSpPr/>
          <p:nvPr/>
        </p:nvCxnSpPr>
        <p:spPr>
          <a:xfrm flipH="1" flipV="1">
            <a:off x="9299652" y="1906250"/>
            <a:ext cx="211639" cy="20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 стрелкой 138"/>
          <p:cNvCxnSpPr/>
          <p:nvPr/>
        </p:nvCxnSpPr>
        <p:spPr>
          <a:xfrm flipV="1">
            <a:off x="10048703" y="1863435"/>
            <a:ext cx="639729" cy="22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 стрелкой 140"/>
          <p:cNvCxnSpPr/>
          <p:nvPr/>
        </p:nvCxnSpPr>
        <p:spPr>
          <a:xfrm flipH="1" flipV="1">
            <a:off x="5096787" y="1132885"/>
            <a:ext cx="3909510" cy="135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8400122" y="2801367"/>
            <a:ext cx="321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Кожен </a:t>
            </a:r>
            <a:r>
              <a:rPr lang="uk-UA" dirty="0" err="1" smtClean="0"/>
              <a:t>обʼєкт</a:t>
            </a:r>
            <a:r>
              <a:rPr lang="uk-UA" dirty="0" smtClean="0"/>
              <a:t> має функцію </a:t>
            </a:r>
            <a:r>
              <a:rPr lang="en-US" dirty="0" err="1" smtClean="0"/>
              <a:t>onTemperatureChange</a:t>
            </a:r>
            <a:r>
              <a:rPr lang="uk-UA" dirty="0" smtClean="0"/>
              <a:t> і вона</a:t>
            </a:r>
            <a:endParaRPr lang="uk-UA" dirty="0"/>
          </a:p>
        </p:txBody>
      </p:sp>
      <p:cxnSp>
        <p:nvCxnSpPr>
          <p:cNvPr id="144" name="Прямая со стрелкой 143"/>
          <p:cNvCxnSpPr/>
          <p:nvPr/>
        </p:nvCxnSpPr>
        <p:spPr>
          <a:xfrm flipV="1">
            <a:off x="8850584" y="1914156"/>
            <a:ext cx="84716" cy="1004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Прямая со стрелкой 147"/>
          <p:cNvCxnSpPr/>
          <p:nvPr/>
        </p:nvCxnSpPr>
        <p:spPr>
          <a:xfrm flipV="1">
            <a:off x="8928259" y="1766660"/>
            <a:ext cx="1680747" cy="32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Прямоугольник 149"/>
          <p:cNvSpPr/>
          <p:nvPr/>
        </p:nvSpPr>
        <p:spPr>
          <a:xfrm>
            <a:off x="8282096" y="3914262"/>
            <a:ext cx="2175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handleCelsiusChange</a:t>
            </a:r>
            <a:endParaRPr lang="en-US" dirty="0" smtClean="0"/>
          </a:p>
          <a:p>
            <a:r>
              <a:rPr lang="uk-UA" dirty="0" smtClean="0"/>
              <a:t>Для обʼєкт1</a:t>
            </a:r>
            <a:endParaRPr lang="uk-UA" dirty="0"/>
          </a:p>
        </p:txBody>
      </p:sp>
      <p:sp>
        <p:nvSpPr>
          <p:cNvPr id="151" name="Прямоугольник 150"/>
          <p:cNvSpPr/>
          <p:nvPr/>
        </p:nvSpPr>
        <p:spPr>
          <a:xfrm>
            <a:off x="9663788" y="4380826"/>
            <a:ext cx="2542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/>
              <a:t>handleFahrenheitChange</a:t>
            </a:r>
            <a:endParaRPr lang="uk-UA" dirty="0" smtClean="0"/>
          </a:p>
          <a:p>
            <a:r>
              <a:rPr lang="uk-UA" dirty="0"/>
              <a:t>Для </a:t>
            </a:r>
            <a:r>
              <a:rPr lang="uk-UA" dirty="0" smtClean="0"/>
              <a:t>обʼєкт2</a:t>
            </a:r>
            <a:endParaRPr lang="uk-UA" dirty="0"/>
          </a:p>
        </p:txBody>
      </p:sp>
      <p:cxnSp>
        <p:nvCxnSpPr>
          <p:cNvPr id="153" name="Прямая со стрелкой 152"/>
          <p:cNvCxnSpPr/>
          <p:nvPr/>
        </p:nvCxnSpPr>
        <p:spPr>
          <a:xfrm flipH="1">
            <a:off x="8990292" y="3383456"/>
            <a:ext cx="244759" cy="61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 стрелкой 154"/>
          <p:cNvCxnSpPr>
            <a:stCxn id="142" idx="2"/>
            <a:endCxn id="151" idx="0"/>
          </p:cNvCxnSpPr>
          <p:nvPr/>
        </p:nvCxnSpPr>
        <p:spPr>
          <a:xfrm>
            <a:off x="10006585" y="3447698"/>
            <a:ext cx="928577" cy="93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 стрелкой 156"/>
          <p:cNvCxnSpPr/>
          <p:nvPr/>
        </p:nvCxnSpPr>
        <p:spPr>
          <a:xfrm flipH="1">
            <a:off x="2589160" y="4352442"/>
            <a:ext cx="3062988" cy="533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96886" y="4262651"/>
            <a:ext cx="2605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b="1" dirty="0" smtClean="0">
                <a:solidFill>
                  <a:schemeClr val="accent1"/>
                </a:solidFill>
              </a:rPr>
              <a:t>Тупо сама ф-я передається як аргумент</a:t>
            </a:r>
            <a:endParaRPr lang="uk-UA" sz="1100" b="1" dirty="0">
              <a:solidFill>
                <a:schemeClr val="accent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8300518" y="5078174"/>
            <a:ext cx="38848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uk-UA" sz="1400" dirty="0" smtClean="0"/>
              <a:t>Функція з батьківського класу передається тупо як аргумент у дочірній і там викликається (</a:t>
            </a:r>
            <a:r>
              <a:rPr lang="uk-UA" sz="1400" dirty="0" err="1" smtClean="0"/>
              <a:t>івент</a:t>
            </a:r>
            <a:r>
              <a:rPr lang="uk-UA" sz="1400" dirty="0" smtClean="0"/>
              <a:t>), але по суті дочірній елемент немає свого власного стану, тому цей стан – це той самий шо оголошений в батькові(батько і дитина мають спільний стан оголошений в батькові)</a:t>
            </a:r>
            <a:r>
              <a:rPr lang="en-US" sz="1400" dirty="0" smtClean="0"/>
              <a:t>]</a:t>
            </a:r>
            <a:r>
              <a:rPr lang="uk-UA" sz="1400" dirty="0" smtClean="0"/>
              <a:t> – це називається </a:t>
            </a:r>
            <a:r>
              <a:rPr lang="uk-UA" sz="1400" b="1" dirty="0" smtClean="0"/>
              <a:t>передача стану вверх</a:t>
            </a:r>
            <a:endParaRPr lang="uk-UA" sz="1400" b="1" dirty="0"/>
          </a:p>
        </p:txBody>
      </p:sp>
      <p:cxnSp>
        <p:nvCxnSpPr>
          <p:cNvPr id="164" name="Прямая со стрелкой 163"/>
          <p:cNvCxnSpPr/>
          <p:nvPr/>
        </p:nvCxnSpPr>
        <p:spPr>
          <a:xfrm flipH="1" flipV="1">
            <a:off x="7418913" y="4512541"/>
            <a:ext cx="1816138" cy="66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-79129" y="59593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виклик</a:t>
            </a:r>
            <a:endParaRPr lang="uk-UA" dirty="0"/>
          </a:p>
        </p:txBody>
      </p:sp>
      <p:cxnSp>
        <p:nvCxnSpPr>
          <p:cNvPr id="167" name="Прямая со стрелкой 166"/>
          <p:cNvCxnSpPr>
            <a:stCxn id="165" idx="0"/>
          </p:cNvCxnSpPr>
          <p:nvPr/>
        </p:nvCxnSpPr>
        <p:spPr>
          <a:xfrm flipV="1">
            <a:off x="359453" y="4901153"/>
            <a:ext cx="289476" cy="105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Прямая со стрелкой 168"/>
          <p:cNvCxnSpPr>
            <a:stCxn id="165" idx="0"/>
          </p:cNvCxnSpPr>
          <p:nvPr/>
        </p:nvCxnSpPr>
        <p:spPr>
          <a:xfrm>
            <a:off x="359453" y="5959371"/>
            <a:ext cx="545490" cy="28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Прямая соединительная линия 170"/>
          <p:cNvCxnSpPr/>
          <p:nvPr/>
        </p:nvCxnSpPr>
        <p:spPr>
          <a:xfrm>
            <a:off x="993058" y="6242447"/>
            <a:ext cx="4031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Прямая со стрелкой 172"/>
          <p:cNvCxnSpPr/>
          <p:nvPr/>
        </p:nvCxnSpPr>
        <p:spPr>
          <a:xfrm>
            <a:off x="4406749" y="2006611"/>
            <a:ext cx="1375074" cy="223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Прямая со стрелкой 174"/>
          <p:cNvCxnSpPr/>
          <p:nvPr/>
        </p:nvCxnSpPr>
        <p:spPr>
          <a:xfrm flipH="1">
            <a:off x="1831598" y="3288541"/>
            <a:ext cx="6677832" cy="1585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Рисунок 1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16" y="4964485"/>
            <a:ext cx="2276475" cy="1838325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4179886" y="6098586"/>
            <a:ext cx="1991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Знаючи стан однієї дитини батько може </a:t>
            </a:r>
            <a:r>
              <a:rPr lang="uk-UA" sz="1400" dirty="0" err="1" smtClean="0"/>
              <a:t>повпливати</a:t>
            </a:r>
            <a:r>
              <a:rPr lang="uk-UA" sz="1400" dirty="0" smtClean="0"/>
              <a:t> на іншу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36963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722005" y="369332"/>
            <a:ext cx="22663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Remember that components may accept </a:t>
            </a:r>
            <a:r>
              <a:rPr lang="en-US" dirty="0" smtClean="0">
                <a:solidFill>
                  <a:srgbClr val="000000"/>
                </a:solidFill>
                <a:latin typeface="-apple-system"/>
              </a:rPr>
              <a:t>arbitrary</a:t>
            </a:r>
            <a:r>
              <a:rPr lang="uk-UA" dirty="0" smtClean="0">
                <a:solidFill>
                  <a:srgbClr val="000000"/>
                </a:solidFill>
                <a:latin typeface="-apple-system"/>
              </a:rPr>
              <a:t> (випадкові)</a:t>
            </a:r>
            <a:r>
              <a:rPr lang="en-US" dirty="0" smtClean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props, including primitive values, React elements, or functions.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3648772" y="0"/>
            <a:ext cx="565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Використання композицій замість техніки наслідування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9" y="369332"/>
            <a:ext cx="5295900" cy="1571625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 flipV="1">
            <a:off x="1039386" y="1260088"/>
            <a:ext cx="1126273" cy="22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5730" y="1988480"/>
            <a:ext cx="540601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use the special </a:t>
            </a:r>
            <a:r>
              <a:rPr kumimoji="0" lang="uk-UA" altLang="uk-UA" sz="1200" b="0" i="0" u="none" strike="noStrike" cap="none" normalizeH="0" baseline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children</a:t>
            </a:r>
            <a:r>
              <a:rPr kumimoji="0" lang="uk-UA" altLang="uk-UA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prop to pass children elements directly into their output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1797669" y="1371600"/>
            <a:ext cx="367990" cy="616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748" y="327490"/>
            <a:ext cx="3943350" cy="2705100"/>
          </a:xfrm>
          <a:prstGeom prst="rect">
            <a:avLst/>
          </a:prstGeom>
        </p:spPr>
      </p:pic>
      <p:sp>
        <p:nvSpPr>
          <p:cNvPr id="11" name="Левая фигурная скобка 10"/>
          <p:cNvSpPr/>
          <p:nvPr/>
        </p:nvSpPr>
        <p:spPr>
          <a:xfrm>
            <a:off x="6180099" y="1037063"/>
            <a:ext cx="100360" cy="128239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275778" y="1260088"/>
            <a:ext cx="3692447" cy="4199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128596" y="369332"/>
            <a:ext cx="947854" cy="2997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рямоугольник 14"/>
          <p:cNvSpPr/>
          <p:nvPr/>
        </p:nvSpPr>
        <p:spPr>
          <a:xfrm>
            <a:off x="6191250" y="712968"/>
            <a:ext cx="947854" cy="2997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6313912" y="2319453"/>
            <a:ext cx="947854" cy="2997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88641" y="2162640"/>
            <a:ext cx="54171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Anything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inside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&lt;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FancyBorder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&gt;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JSX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tag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gets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passed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into</a:t>
            </a:r>
            <a:r>
              <a:rPr lang="uk-UA" altLang="uk-UA" sz="12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FancyBorder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component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a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children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prop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4" y="2619194"/>
            <a:ext cx="2929595" cy="41862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8739" y="3111190"/>
            <a:ext cx="2846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Якщо теги ти прописував</a:t>
            </a:r>
          </a:p>
          <a:p>
            <a:r>
              <a:rPr lang="uk-UA" dirty="0" smtClean="0"/>
              <a:t> сам, то </a:t>
            </a:r>
            <a:r>
              <a:rPr lang="uk-UA" dirty="0" err="1" smtClean="0"/>
              <a:t>передавай</a:t>
            </a:r>
            <a:r>
              <a:rPr lang="uk-UA" dirty="0" smtClean="0"/>
              <a:t> їх через</a:t>
            </a:r>
          </a:p>
          <a:p>
            <a:r>
              <a:rPr lang="en-US" dirty="0" smtClean="0"/>
              <a:t>props</a:t>
            </a:r>
            <a:endParaRPr lang="uk-UA" dirty="0" smtClean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1416205" y="3572855"/>
            <a:ext cx="1728439" cy="2013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1248937" y="3572855"/>
            <a:ext cx="1906858" cy="244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 flipV="1">
            <a:off x="1602522" y="3468029"/>
            <a:ext cx="1542122" cy="4014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6167215" y="3306361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Specialization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74239" y="3563719"/>
            <a:ext cx="2220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Це коли один тег – спеціальний випадок іншого </a:t>
            </a:r>
          </a:p>
          <a:p>
            <a:r>
              <a:rPr lang="uk-UA" dirty="0" smtClean="0"/>
              <a:t>просто з іншими </a:t>
            </a:r>
          </a:p>
          <a:p>
            <a:r>
              <a:rPr lang="uk-UA" dirty="0" smtClean="0"/>
              <a:t>властивостями</a:t>
            </a:r>
            <a:endParaRPr lang="uk-UA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63" y="3094902"/>
            <a:ext cx="4059274" cy="3759755"/>
          </a:xfrm>
          <a:prstGeom prst="rect">
            <a:avLst/>
          </a:prstGeom>
        </p:spPr>
      </p:pic>
      <p:cxnSp>
        <p:nvCxnSpPr>
          <p:cNvPr id="30" name="Прямая со стрелкой 29"/>
          <p:cNvCxnSpPr/>
          <p:nvPr/>
        </p:nvCxnSpPr>
        <p:spPr>
          <a:xfrm>
            <a:off x="7727795" y="3869473"/>
            <a:ext cx="1315844" cy="155002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7716644" y="3330989"/>
            <a:ext cx="1068047" cy="9004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8508380" y="5932449"/>
            <a:ext cx="412595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7261766" y="614432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96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47" y="199212"/>
            <a:ext cx="4714875" cy="59912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75" y="199212"/>
            <a:ext cx="4314825" cy="33242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193180" y="5698273"/>
            <a:ext cx="602166" cy="1895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рямоугольник 4"/>
          <p:cNvSpPr/>
          <p:nvPr/>
        </p:nvSpPr>
        <p:spPr>
          <a:xfrm>
            <a:off x="1059366" y="5307980"/>
            <a:ext cx="646771" cy="167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угольник 5"/>
          <p:cNvSpPr/>
          <p:nvPr/>
        </p:nvSpPr>
        <p:spPr>
          <a:xfrm>
            <a:off x="1304690" y="277269"/>
            <a:ext cx="646771" cy="167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193180" y="2352907"/>
            <a:ext cx="1170879" cy="1115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98675" y="3523437"/>
            <a:ext cx="546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Техніка використання композицій працює і для класів</a:t>
            </a:r>
            <a:endParaRPr lang="uk-UA" dirty="0"/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 flipV="1">
            <a:off x="1059366" y="3389971"/>
            <a:ext cx="4139309" cy="3181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0283" y="3892769"/>
            <a:ext cx="496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SignUpDialog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uk-UA" dirty="0" smtClean="0"/>
              <a:t>розширяє </a:t>
            </a:r>
            <a:r>
              <a:rPr lang="en-US" dirty="0" smtClean="0"/>
              <a:t>Dialog </a:t>
            </a:r>
            <a:r>
              <a:rPr lang="uk-UA" dirty="0" smtClean="0"/>
              <a:t>в даному випадку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147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96178" y="12266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Thinking in React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6661" y="412848"/>
            <a:ext cx="4639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Start With A </a:t>
            </a:r>
            <a:r>
              <a:rPr lang="en-US" b="1" dirty="0" smtClean="0">
                <a:solidFill>
                  <a:srgbClr val="000000"/>
                </a:solidFill>
                <a:latin typeface="-apple-system"/>
              </a:rPr>
              <a:t>Mock</a:t>
            </a:r>
            <a:r>
              <a:rPr lang="uk-UA" b="1" dirty="0" smtClean="0">
                <a:solidFill>
                  <a:srgbClr val="000000"/>
                </a:solidFill>
                <a:latin typeface="-apple-system"/>
              </a:rPr>
              <a:t> (починаємо з макета)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7" y="1124932"/>
            <a:ext cx="5325056" cy="13840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137" y="433541"/>
            <a:ext cx="2295525" cy="28956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15" y="2509009"/>
            <a:ext cx="5604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Step 1: Break The UI Into A Component Hierarchy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" y="2878341"/>
            <a:ext cx="2762250" cy="3267075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01269" y="3210487"/>
            <a:ext cx="6833385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FilterableProductTable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orange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contains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the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entirety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(повністю)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of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the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example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SearchBar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blue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receives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all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user</a:t>
            </a:r>
            <a:r>
              <a:rPr kumimoji="0" lang="uk-UA" altLang="uk-UA" sz="1050" b="0" i="1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input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ProductTable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green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displays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and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filters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the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data</a:t>
            </a:r>
            <a:r>
              <a:rPr kumimoji="0" lang="uk-UA" altLang="uk-UA" sz="1050" b="0" i="1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collection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based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on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user</a:t>
            </a:r>
            <a:r>
              <a:rPr kumimoji="0" lang="uk-UA" altLang="uk-UA" sz="1050" b="0" i="1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input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ProductCategoryRow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turquoise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displays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a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heading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for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each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category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ProductRow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(</a:t>
            </a:r>
            <a:r>
              <a:rPr kumimoji="0" lang="uk-UA" altLang="uk-UA" sz="105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red</a:t>
            </a:r>
            <a:r>
              <a:rPr kumimoji="0" lang="uk-UA" altLang="uk-UA" sz="105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):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displays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a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row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for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kumimoji="0" lang="uk-UA" altLang="uk-UA" sz="1050" b="0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each</a:t>
            </a:r>
            <a:r>
              <a:rPr kumimoji="0" lang="uk-UA" altLang="uk-UA" sz="105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 </a:t>
            </a:r>
            <a:r>
              <a:rPr kumimoji="0" lang="uk-UA" altLang="uk-UA" sz="1050" b="0" i="1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-apple-system"/>
              </a:rPr>
              <a:t>product</a:t>
            </a: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rgbClr val="1A1A1A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7423" y="4262418"/>
            <a:ext cx="560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Кожен компонент і </a:t>
            </a:r>
            <a:r>
              <a:rPr lang="uk-UA" dirty="0" err="1" smtClean="0"/>
              <a:t>підкомпонент</a:t>
            </a:r>
            <a:r>
              <a:rPr lang="uk-UA" dirty="0" smtClean="0"/>
              <a:t> запихаємо в коробку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930393" y="122664"/>
            <a:ext cx="41684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Single Responsibility Principle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SRP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) — </a:t>
            </a:r>
            <a:r>
              <a:rPr lang="uk-UA" sz="1100" dirty="0">
                <a:solidFill>
                  <a:srgbClr val="222222"/>
                </a:solidFill>
                <a:latin typeface="Arial" panose="020B0604020202020204" pitchFamily="34" charset="0"/>
              </a:rPr>
              <a:t>важливий принцип </a:t>
            </a:r>
            <a:r>
              <a:rPr lang="uk-UA" sz="1100" dirty="0">
                <a:solidFill>
                  <a:srgbClr val="0B0080"/>
                </a:solidFill>
                <a:latin typeface="Arial" panose="020B0604020202020204" pitchFamily="34" charset="0"/>
                <a:hlinkClick r:id="rId5" tooltip="Об'єктно-орієнтоване програмування"/>
              </a:rPr>
              <a:t>об'єктно-орієнтованого програмування</a:t>
            </a:r>
            <a:r>
              <a:rPr lang="uk-UA" sz="1100" dirty="0">
                <a:solidFill>
                  <a:srgbClr val="222222"/>
                </a:solidFill>
                <a:latin typeface="Arial" panose="020B0604020202020204" pitchFamily="34" charset="0"/>
              </a:rPr>
              <a:t>, який означає, що </a:t>
            </a:r>
            <a:r>
              <a:rPr lang="uk-UA" sz="1100" dirty="0">
                <a:solidFill>
                  <a:srgbClr val="0B0080"/>
                </a:solidFill>
                <a:latin typeface="Arial" panose="020B0604020202020204" pitchFamily="34" charset="0"/>
                <a:hlinkClick r:id="rId6" tooltip="Клас (програмування)"/>
              </a:rPr>
              <a:t>клас</a:t>
            </a:r>
            <a:r>
              <a:rPr lang="uk-UA" sz="1100" dirty="0">
                <a:solidFill>
                  <a:srgbClr val="222222"/>
                </a:solidFill>
                <a:latin typeface="Arial" panose="020B0604020202020204" pitchFamily="34" charset="0"/>
              </a:rPr>
              <a:t> має бути створений для виконання лише однієї задачі, яку він повинен повністю </a:t>
            </a:r>
            <a:r>
              <a:rPr lang="uk-UA" sz="1100" dirty="0" err="1">
                <a:solidFill>
                  <a:srgbClr val="0B0080"/>
                </a:solidFill>
                <a:latin typeface="Arial" panose="020B0604020202020204" pitchFamily="34" charset="0"/>
                <a:hlinkClick r:id="rId7" tooltip="Інкапсуляція (програмування)"/>
              </a:rPr>
              <a:t>інкапсулювати</a:t>
            </a:r>
            <a:r>
              <a:rPr lang="uk-UA" sz="11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uk-UA" sz="11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7423" y="4631750"/>
            <a:ext cx="2290763" cy="17698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4346" y="4976822"/>
            <a:ext cx="265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Отримуємо таку ієрархію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7811662" y="892105"/>
            <a:ext cx="373333" cy="337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1703" y="995516"/>
            <a:ext cx="2714625" cy="233362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3614" y="3610596"/>
            <a:ext cx="3476625" cy="2924175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9083365" y="2509009"/>
            <a:ext cx="1733318" cy="5980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9275268" y="2509009"/>
            <a:ext cx="1541415" cy="6618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37806" y="3299719"/>
            <a:ext cx="212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Так буде правильно</a:t>
            </a:r>
            <a:endParaRPr lang="uk-UA" dirty="0"/>
          </a:p>
        </p:txBody>
      </p:sp>
      <p:sp>
        <p:nvSpPr>
          <p:cNvPr id="23" name="TextBox 22"/>
          <p:cNvSpPr txBox="1"/>
          <p:nvPr/>
        </p:nvSpPr>
        <p:spPr>
          <a:xfrm rot="16567436">
            <a:off x="7233914" y="1959889"/>
            <a:ext cx="135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враховуючи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756335" y="741882"/>
            <a:ext cx="432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Отримана така </a:t>
            </a:r>
            <a:r>
              <a:rPr lang="en-US" dirty="0" smtClean="0"/>
              <a:t>JSON </a:t>
            </a:r>
            <a:r>
              <a:rPr lang="uk-UA" dirty="0" smtClean="0"/>
              <a:t>відповідь зі </a:t>
            </a:r>
            <a:r>
              <a:rPr lang="uk-UA" dirty="0" err="1" smtClean="0"/>
              <a:t>серевера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79956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6380" y="55755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-apple-system"/>
              </a:rPr>
              <a:t>To build a static version of your app that renders your data model, you’ll want to build components that reuse other components and pass data using </a:t>
            </a:r>
            <a:r>
              <a:rPr lang="en-US" sz="1400" i="1" dirty="0">
                <a:solidFill>
                  <a:srgbClr val="000000"/>
                </a:solidFill>
                <a:latin typeface="-apple-system"/>
              </a:rPr>
              <a:t>props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. </a:t>
            </a:r>
            <a:r>
              <a:rPr lang="en-US" sz="1400" i="1" dirty="0">
                <a:solidFill>
                  <a:srgbClr val="000000"/>
                </a:solidFill>
                <a:latin typeface="-apple-system"/>
              </a:rPr>
              <a:t>props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 are a way of passing data from parent to child. If you’re familiar with the concept of </a:t>
            </a:r>
            <a:r>
              <a:rPr lang="en-US" sz="1400" i="1" dirty="0">
                <a:solidFill>
                  <a:srgbClr val="000000"/>
                </a:solidFill>
                <a:latin typeface="-apple-system"/>
              </a:rPr>
              <a:t>state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, </a:t>
            </a:r>
            <a:r>
              <a:rPr lang="en-US" sz="1400" b="1" dirty="0">
                <a:solidFill>
                  <a:srgbClr val="000000"/>
                </a:solidFill>
                <a:latin typeface="-apple-system"/>
              </a:rPr>
              <a:t>don’t use state at all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 to build this static version. State is reserved </a:t>
            </a:r>
            <a:r>
              <a:rPr lang="en-US" sz="1400" b="1" dirty="0">
                <a:solidFill>
                  <a:srgbClr val="000000"/>
                </a:solidFill>
                <a:latin typeface="-apple-system"/>
              </a:rPr>
              <a:t>only for interactivity</a:t>
            </a:r>
            <a:r>
              <a:rPr lang="en-US" sz="1400" dirty="0">
                <a:solidFill>
                  <a:srgbClr val="000000"/>
                </a:solidFill>
                <a:latin typeface="-apple-system"/>
              </a:rPr>
              <a:t>, that is, data that changes over time. Since this is a static version of the app, you don’t need it.</a:t>
            </a:r>
            <a:endParaRPr lang="uk-UA" sz="1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57899" y="88539"/>
            <a:ext cx="9197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Step 2: Build A Static Version in </a:t>
            </a:r>
            <a:r>
              <a:rPr lang="en-US" b="1" dirty="0" smtClean="0">
                <a:solidFill>
                  <a:srgbClr val="000000"/>
                </a:solidFill>
                <a:latin typeface="-apple-system"/>
              </a:rPr>
              <a:t>React</a:t>
            </a:r>
            <a:r>
              <a:rPr lang="uk-UA" b="1" dirty="0" smtClean="0">
                <a:solidFill>
                  <a:srgbClr val="000000"/>
                </a:solidFill>
                <a:latin typeface="-apple-system"/>
              </a:rPr>
              <a:t> (</a:t>
            </a:r>
            <a:r>
              <a:rPr lang="uk-UA" b="1" dirty="0" err="1" smtClean="0">
                <a:solidFill>
                  <a:srgbClr val="000000"/>
                </a:solidFill>
                <a:latin typeface="-apple-system"/>
              </a:rPr>
              <a:t>кодимо</a:t>
            </a:r>
            <a:r>
              <a:rPr lang="uk-UA" b="1" dirty="0" smtClean="0">
                <a:solidFill>
                  <a:srgbClr val="000000"/>
                </a:solidFill>
                <a:latin typeface="-apple-system"/>
              </a:rPr>
              <a:t> тільки всі статичні компоненти і)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4583151" y="401444"/>
            <a:ext cx="4560850" cy="92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99" y="1942545"/>
            <a:ext cx="3463826" cy="4806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7" y="2042224"/>
            <a:ext cx="2305050" cy="3067050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819527" y="5742759"/>
            <a:ext cx="18957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components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will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only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have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render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()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methods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since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(оскільки)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this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a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static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version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of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your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app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825190" y="4345677"/>
            <a:ext cx="3367669" cy="1642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970156" y="2330605"/>
            <a:ext cx="3256156" cy="3657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1795346" y="2152185"/>
            <a:ext cx="2196791" cy="108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Левая фигурная скобка 15"/>
          <p:cNvSpPr/>
          <p:nvPr/>
        </p:nvSpPr>
        <p:spPr>
          <a:xfrm>
            <a:off x="3819527" y="3867339"/>
            <a:ext cx="45719" cy="2028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8" name="Прямая со стрелкой 17"/>
          <p:cNvCxnSpPr>
            <a:endCxn id="16" idx="1"/>
          </p:cNvCxnSpPr>
          <p:nvPr/>
        </p:nvCxnSpPr>
        <p:spPr>
          <a:xfrm flipV="1">
            <a:off x="1416205" y="3968767"/>
            <a:ext cx="2403322" cy="10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33893" y="1942545"/>
            <a:ext cx="5858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Тут всього коду немає, тому що використовується так званий стиль програмування </a:t>
            </a:r>
            <a:r>
              <a:rPr lang="en-US" dirty="0" smtClean="0"/>
              <a:t>bottom-up</a:t>
            </a:r>
            <a:r>
              <a:rPr lang="uk-UA" dirty="0" smtClean="0"/>
              <a:t> (протилежний </a:t>
            </a:r>
            <a:r>
              <a:rPr lang="en-US" dirty="0" smtClean="0"/>
              <a:t>top-down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  <a:r>
              <a:rPr lang="uk-UA" dirty="0" smtClean="0"/>
              <a:t>тобто спочатку програмуємо низ ієрархії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399" y="2865875"/>
            <a:ext cx="2290763" cy="1769811"/>
          </a:xfrm>
          <a:prstGeom prst="rect">
            <a:avLst/>
          </a:prstGeom>
        </p:spPr>
      </p:pic>
      <p:cxnSp>
        <p:nvCxnSpPr>
          <p:cNvPr id="23" name="Прямая со стрелкой 22"/>
          <p:cNvCxnSpPr/>
          <p:nvPr/>
        </p:nvCxnSpPr>
        <p:spPr>
          <a:xfrm flipH="1">
            <a:off x="10827834" y="2787805"/>
            <a:ext cx="468351" cy="155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 flipV="1">
            <a:off x="9991493" y="4159405"/>
            <a:ext cx="66907" cy="18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 flipV="1">
            <a:off x="9790771" y="3789205"/>
            <a:ext cx="141248" cy="230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 flipV="1">
            <a:off x="9746166" y="3397501"/>
            <a:ext cx="33454" cy="238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 flipV="1">
            <a:off x="9455160" y="3066586"/>
            <a:ext cx="291006" cy="3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15235" y="3066586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Так легше кажуть розробники</a:t>
            </a:r>
            <a:endParaRPr lang="uk-UA" dirty="0"/>
          </a:p>
        </p:txBody>
      </p:sp>
      <p:cxnSp>
        <p:nvCxnSpPr>
          <p:cNvPr id="35" name="Прямая со стрелкой 34"/>
          <p:cNvCxnSpPr>
            <a:stCxn id="33" idx="0"/>
          </p:cNvCxnSpPr>
          <p:nvPr/>
        </p:nvCxnSpPr>
        <p:spPr>
          <a:xfrm flipV="1">
            <a:off x="7274412" y="2509024"/>
            <a:ext cx="2034533" cy="557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47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4439" y="1061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Step 3: Identify The Minimal (but complete) Representation Of UI State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839" y="752488"/>
            <a:ext cx="534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1. Обдумуємо які стани </a:t>
            </a:r>
            <a:r>
              <a:rPr lang="en-US" dirty="0" smtClean="0"/>
              <a:t>application </a:t>
            </a:r>
            <a:r>
              <a:rPr lang="uk-UA" dirty="0" smtClean="0"/>
              <a:t>потребує описати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82410" y="1121820"/>
            <a:ext cx="3087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 </a:t>
            </a:r>
            <a:r>
              <a:rPr lang="en-US" dirty="0">
                <a:solidFill>
                  <a:srgbClr val="1A1A1A"/>
                </a:solidFill>
                <a:latin typeface="-apple-system"/>
                <a:hlinkClick r:id="rId2"/>
              </a:rPr>
              <a:t>DRY: </a:t>
            </a:r>
            <a:r>
              <a:rPr lang="en-US" i="1" dirty="0">
                <a:solidFill>
                  <a:srgbClr val="1A1A1A"/>
                </a:solidFill>
                <a:latin typeface="-apple-system"/>
                <a:hlinkClick r:id="rId2"/>
              </a:rPr>
              <a:t>Don’t Repeat Yourself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724829" y="1583473"/>
            <a:ext cx="824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Стани: це те що не можна вичислити, в нашому випадку – те що може ввести </a:t>
            </a:r>
            <a:r>
              <a:rPr lang="en-US" dirty="0" smtClean="0"/>
              <a:t>user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963" y="234614"/>
            <a:ext cx="2305050" cy="3067050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8742556" y="546410"/>
            <a:ext cx="713678" cy="103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8808430" y="937154"/>
            <a:ext cx="714711" cy="64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8644" y="1952805"/>
            <a:ext cx="854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Те </a:t>
            </a:r>
            <a:r>
              <a:rPr lang="ru-RU" dirty="0" err="1" smtClean="0"/>
              <a:t>що</a:t>
            </a:r>
            <a:r>
              <a:rPr lang="ru-RU" dirty="0" smtClean="0"/>
              <a:t> ми </a:t>
            </a:r>
            <a:r>
              <a:rPr lang="ru-RU" dirty="0" err="1" smtClean="0"/>
              <a:t>можемо</a:t>
            </a:r>
            <a:r>
              <a:rPr lang="ru-RU" dirty="0" smtClean="0"/>
              <a:t> </a:t>
            </a:r>
            <a:r>
              <a:rPr lang="ru-RU" dirty="0" err="1" smtClean="0"/>
              <a:t>порахувати</a:t>
            </a:r>
            <a:r>
              <a:rPr lang="ru-RU" dirty="0" smtClean="0"/>
              <a:t>, </a:t>
            </a:r>
            <a:r>
              <a:rPr lang="ru-RU" dirty="0" err="1" smtClean="0"/>
              <a:t>спрогнозувати</a:t>
            </a:r>
            <a:r>
              <a:rPr lang="ru-RU" dirty="0"/>
              <a:t>,</a:t>
            </a:r>
            <a:r>
              <a:rPr lang="ru-RU" dirty="0" smtClean="0"/>
              <a:t> </a:t>
            </a:r>
            <a:r>
              <a:rPr lang="ru-RU" dirty="0" err="1" smtClean="0"/>
              <a:t>базуючись</a:t>
            </a:r>
            <a:r>
              <a:rPr lang="ru-RU" dirty="0" smtClean="0"/>
              <a:t> на </a:t>
            </a:r>
            <a:r>
              <a:rPr lang="ru-RU" dirty="0" err="1" smtClean="0"/>
              <a:t>чомусь</a:t>
            </a:r>
            <a:r>
              <a:rPr lang="ru-RU" dirty="0" smtClean="0"/>
              <a:t>(</a:t>
            </a:r>
            <a:r>
              <a:rPr lang="ru-RU" dirty="0" err="1" smtClean="0"/>
              <a:t>введених</a:t>
            </a:r>
            <a:r>
              <a:rPr lang="ru-RU" dirty="0" smtClean="0"/>
              <a:t> </a:t>
            </a:r>
            <a:r>
              <a:rPr lang="ru-RU" dirty="0" err="1" smtClean="0"/>
              <a:t>даних</a:t>
            </a:r>
            <a:r>
              <a:rPr lang="ru-RU" dirty="0" smtClean="0"/>
              <a:t>), </a:t>
            </a:r>
            <a:r>
              <a:rPr lang="uk-UA" dirty="0" smtClean="0"/>
              <a:t>є </a:t>
            </a:r>
            <a:r>
              <a:rPr lang="en-US" dirty="0" smtClean="0"/>
              <a:t>props, </a:t>
            </a:r>
            <a:r>
              <a:rPr lang="ru-RU" dirty="0" smtClean="0"/>
              <a:t>а не </a:t>
            </a:r>
            <a:r>
              <a:rPr lang="en-US" dirty="0" smtClean="0"/>
              <a:t>state</a:t>
            </a:r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56839" y="2633481"/>
            <a:ext cx="5177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Step 4: Identify Where Your State Should Live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5212" y="297471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Remember: React is all about one-way data flow down the component </a:t>
            </a:r>
            <a:r>
              <a:rPr lang="en-US" dirty="0" smtClean="0">
                <a:solidFill>
                  <a:srgbClr val="000000"/>
                </a:solidFill>
                <a:latin typeface="-apple-system"/>
              </a:rPr>
              <a:t>hierarchy(</a:t>
            </a:r>
            <a:r>
              <a:rPr lang="uk-UA" dirty="0" smtClean="0">
                <a:solidFill>
                  <a:srgbClr val="000000"/>
                </a:solidFill>
                <a:latin typeface="-apple-system"/>
              </a:rPr>
              <a:t>тільки один шлях спуску даних -  від батька до дитини</a:t>
            </a:r>
            <a:r>
              <a:rPr lang="en-US" dirty="0" smtClean="0">
                <a:solidFill>
                  <a:srgbClr val="000000"/>
                </a:solidFill>
                <a:latin typeface="-apple-system"/>
              </a:rPr>
              <a:t>)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582410" y="3898044"/>
            <a:ext cx="920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Стан краще зберігати і спільному батькові для </a:t>
            </a:r>
            <a:r>
              <a:rPr lang="en-US" dirty="0" smtClean="0"/>
              <a:t>child </a:t>
            </a:r>
            <a:r>
              <a:rPr lang="uk-UA" dirty="0" smtClean="0"/>
              <a:t>елементів що хочуть </a:t>
            </a:r>
            <a:r>
              <a:rPr lang="uk-UA" dirty="0" err="1" smtClean="0"/>
              <a:t>рендеритися</a:t>
            </a:r>
            <a:r>
              <a:rPr lang="uk-UA" dirty="0" smtClean="0"/>
              <a:t> тобто </a:t>
            </a:r>
            <a:endParaRPr lang="uk-UA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237" y="3342728"/>
            <a:ext cx="2290763" cy="1769811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V="1">
            <a:off x="9623502" y="3546088"/>
            <a:ext cx="345688" cy="44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9623502" y="3898044"/>
            <a:ext cx="657922" cy="78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16644" y="4619332"/>
            <a:ext cx="3077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Базуючись на стані правильно відображає </a:t>
            </a:r>
            <a:r>
              <a:rPr lang="en-US" dirty="0" smtClean="0"/>
              <a:t>checkbox </a:t>
            </a:r>
            <a:r>
              <a:rPr lang="uk-UA" dirty="0" smtClean="0"/>
              <a:t>і </a:t>
            </a:r>
            <a:r>
              <a:rPr lang="en-US" dirty="0" err="1" smtClean="0"/>
              <a:t>searchtext</a:t>
            </a:r>
            <a:endParaRPr lang="uk-UA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V="1">
            <a:off x="9952463" y="4290778"/>
            <a:ext cx="328961" cy="1429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99395" y="5667855"/>
            <a:ext cx="309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Базуючись на стані фільтрує список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471553" y="4239277"/>
            <a:ext cx="557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Інформація про  стан </a:t>
            </a:r>
            <a:r>
              <a:rPr lang="ru-RU" dirty="0" smtClean="0"/>
              <a:t>п</a:t>
            </a:r>
            <a:r>
              <a:rPr lang="uk-UA" dirty="0" err="1" smtClean="0"/>
              <a:t>ередається</a:t>
            </a:r>
            <a:r>
              <a:rPr lang="uk-UA" dirty="0" smtClean="0"/>
              <a:t> до дітей через </a:t>
            </a:r>
            <a:r>
              <a:rPr lang="en-US" dirty="0" smtClean="0"/>
              <a:t>props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00164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23407" y="163807"/>
            <a:ext cx="6096000" cy="46628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b="1" dirty="0" err="1"/>
              <a:t>ProductCategoryRow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category</a:t>
            </a:r>
            <a:r>
              <a:rPr lang="uk-UA" sz="900" dirty="0"/>
              <a:t> = </a:t>
            </a:r>
            <a:r>
              <a:rPr lang="uk-UA" sz="900" dirty="0" err="1"/>
              <a:t>this.props.category</a:t>
            </a:r>
            <a:r>
              <a:rPr lang="uk-UA" sz="900" dirty="0"/>
              <a:t>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th</a:t>
            </a:r>
            <a:r>
              <a:rPr lang="uk-UA" sz="900" dirty="0"/>
              <a:t> </a:t>
            </a:r>
            <a:r>
              <a:rPr lang="uk-UA" sz="900" dirty="0" err="1"/>
              <a:t>colSpan</a:t>
            </a:r>
            <a:r>
              <a:rPr lang="uk-UA" sz="900" dirty="0"/>
              <a:t>="2"&gt;</a:t>
            </a:r>
          </a:p>
          <a:p>
            <a:r>
              <a:rPr lang="uk-UA" sz="900" dirty="0"/>
              <a:t>          {</a:t>
            </a:r>
            <a:r>
              <a:rPr lang="uk-UA" sz="900" dirty="0" err="1"/>
              <a:t>category</a:t>
            </a:r>
            <a:r>
              <a:rPr lang="uk-UA" sz="900" dirty="0"/>
              <a:t>}</a:t>
            </a:r>
          </a:p>
          <a:p>
            <a:r>
              <a:rPr lang="uk-UA" sz="900" dirty="0"/>
              <a:t>        &lt;/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  <a:p>
            <a:endParaRPr lang="uk-UA" sz="900" dirty="0"/>
          </a:p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dirty="0" err="1"/>
              <a:t>ProductRow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product</a:t>
            </a:r>
            <a:r>
              <a:rPr lang="uk-UA" sz="900" dirty="0"/>
              <a:t> = </a:t>
            </a:r>
            <a:r>
              <a:rPr lang="uk-UA" sz="900" dirty="0" err="1"/>
              <a:t>this.props.product</a:t>
            </a:r>
            <a:r>
              <a:rPr lang="uk-UA" sz="900" dirty="0"/>
              <a:t>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name</a:t>
            </a:r>
            <a:r>
              <a:rPr lang="uk-UA" sz="900" dirty="0"/>
              <a:t> = </a:t>
            </a:r>
            <a:r>
              <a:rPr lang="uk-UA" sz="900" dirty="0" err="1"/>
              <a:t>product.stocked</a:t>
            </a:r>
            <a:r>
              <a:rPr lang="uk-UA" sz="900" dirty="0"/>
              <a:t> ?</a:t>
            </a:r>
          </a:p>
          <a:p>
            <a:r>
              <a:rPr lang="uk-UA" sz="900" dirty="0"/>
              <a:t>      product.name :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span</a:t>
            </a:r>
            <a:r>
              <a:rPr lang="uk-UA" sz="900" dirty="0"/>
              <a:t> </a:t>
            </a:r>
            <a:r>
              <a:rPr lang="uk-UA" sz="900" dirty="0" err="1"/>
              <a:t>style</a:t>
            </a:r>
            <a:r>
              <a:rPr lang="uk-UA" sz="900" dirty="0"/>
              <a:t>={{</a:t>
            </a:r>
            <a:r>
              <a:rPr lang="uk-UA" sz="900" dirty="0" err="1"/>
              <a:t>color</a:t>
            </a:r>
            <a:r>
              <a:rPr lang="uk-UA" sz="900" dirty="0"/>
              <a:t>: '</a:t>
            </a:r>
            <a:r>
              <a:rPr lang="uk-UA" sz="900" dirty="0" err="1"/>
              <a:t>red</a:t>
            </a:r>
            <a:r>
              <a:rPr lang="uk-UA" sz="900" dirty="0"/>
              <a:t>'}}&gt;</a:t>
            </a:r>
          </a:p>
          <a:p>
            <a:r>
              <a:rPr lang="uk-UA" sz="900" dirty="0"/>
              <a:t>        {product.name}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span</a:t>
            </a:r>
            <a:r>
              <a:rPr lang="uk-UA" sz="900" dirty="0"/>
              <a:t>&gt;;</a:t>
            </a:r>
          </a:p>
          <a:p>
            <a:endParaRPr lang="uk-UA" sz="900" dirty="0"/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td</a:t>
            </a:r>
            <a:r>
              <a:rPr lang="uk-UA" sz="900" dirty="0"/>
              <a:t>&gt;{</a:t>
            </a:r>
            <a:r>
              <a:rPr lang="uk-UA" sz="900" dirty="0" err="1"/>
              <a:t>name</a:t>
            </a:r>
            <a:r>
              <a:rPr lang="uk-UA" sz="900" dirty="0"/>
              <a:t>}&lt;/</a:t>
            </a:r>
            <a:r>
              <a:rPr lang="uk-UA" sz="900" dirty="0" err="1"/>
              <a:t>td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td</a:t>
            </a:r>
            <a:r>
              <a:rPr lang="uk-UA" sz="900" dirty="0"/>
              <a:t>&gt;{</a:t>
            </a:r>
            <a:r>
              <a:rPr lang="uk-UA" sz="900" dirty="0" err="1"/>
              <a:t>product.price</a:t>
            </a:r>
            <a:r>
              <a:rPr lang="uk-UA" sz="900" dirty="0"/>
              <a:t>}&lt;/</a:t>
            </a:r>
            <a:r>
              <a:rPr lang="uk-UA" sz="900" dirty="0" err="1"/>
              <a:t>td</a:t>
            </a:r>
            <a:r>
              <a:rPr lang="uk-UA" sz="900" dirty="0"/>
              <a:t>&gt;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  <a:p>
            <a:endParaRPr lang="uk-UA" sz="900" dirty="0"/>
          </a:p>
          <a:p>
            <a:endParaRPr lang="uk-UA" sz="900" dirty="0"/>
          </a:p>
          <a:p>
            <a:endParaRPr lang="uk-UA" sz="900" dirty="0"/>
          </a:p>
        </p:txBody>
      </p:sp>
      <p:sp>
        <p:nvSpPr>
          <p:cNvPr id="4" name="TextBox 3"/>
          <p:cNvSpPr txBox="1"/>
          <p:nvPr/>
        </p:nvSpPr>
        <p:spPr>
          <a:xfrm>
            <a:off x="8301191" y="301083"/>
            <a:ext cx="3890809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/>
              <a:t> </a:t>
            </a:r>
            <a:r>
              <a:rPr lang="uk-UA" sz="900" dirty="0" err="1"/>
              <a:t>handleFilterTextChange</a:t>
            </a:r>
            <a:r>
              <a:rPr lang="uk-UA" sz="900" dirty="0"/>
              <a:t>(</a:t>
            </a:r>
            <a:r>
              <a:rPr lang="uk-UA" sz="900" dirty="0" err="1"/>
              <a:t>filterText</a:t>
            </a:r>
            <a:r>
              <a:rPr lang="uk-UA" sz="900" dirty="0"/>
              <a:t>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this.setState</a:t>
            </a:r>
            <a:r>
              <a:rPr lang="uk-UA" sz="900" dirty="0"/>
              <a:t>({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filterText</a:t>
            </a:r>
            <a:r>
              <a:rPr lang="uk-UA" sz="900" dirty="0"/>
              <a:t>: </a:t>
            </a:r>
            <a:r>
              <a:rPr lang="uk-UA" sz="900" dirty="0" err="1"/>
              <a:t>filterText</a:t>
            </a:r>
            <a:endParaRPr lang="uk-UA" sz="900" dirty="0"/>
          </a:p>
          <a:p>
            <a:r>
              <a:rPr lang="uk-UA" sz="900" dirty="0"/>
              <a:t>    });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  </a:t>
            </a:r>
          </a:p>
          <a:p>
            <a:r>
              <a:rPr lang="uk-UA" sz="900" dirty="0"/>
              <a:t>  </a:t>
            </a:r>
            <a:r>
              <a:rPr lang="uk-UA" sz="900" dirty="0" err="1"/>
              <a:t>handleInStockChange</a:t>
            </a:r>
            <a:r>
              <a:rPr lang="uk-UA" sz="900" dirty="0"/>
              <a:t>(</a:t>
            </a:r>
            <a:r>
              <a:rPr lang="uk-UA" sz="900" dirty="0" err="1"/>
              <a:t>inStockOnly</a:t>
            </a:r>
            <a:r>
              <a:rPr lang="uk-UA" sz="900" dirty="0"/>
              <a:t>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this.setState</a:t>
            </a:r>
            <a:r>
              <a:rPr lang="uk-UA" sz="900" dirty="0"/>
              <a:t>({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inStockOnly</a:t>
            </a:r>
            <a:r>
              <a:rPr lang="uk-UA" sz="900" dirty="0"/>
              <a:t>: </a:t>
            </a:r>
            <a:r>
              <a:rPr lang="uk-UA" sz="900" dirty="0" err="1"/>
              <a:t>inStockOnly</a:t>
            </a:r>
            <a:endParaRPr lang="uk-UA" sz="900" dirty="0"/>
          </a:p>
          <a:p>
            <a:r>
              <a:rPr lang="uk-UA" sz="900" dirty="0"/>
              <a:t>    })</a:t>
            </a:r>
          </a:p>
          <a:p>
            <a:r>
              <a:rPr lang="uk-UA" sz="900" dirty="0"/>
              <a:t>  }</a:t>
            </a:r>
          </a:p>
          <a:p>
            <a:endParaRPr lang="uk-UA" sz="900" dirty="0"/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&lt;div&gt;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SearchBar</a:t>
            </a:r>
            <a:endParaRPr lang="uk-UA" sz="900" dirty="0"/>
          </a:p>
          <a:p>
            <a:r>
              <a:rPr lang="uk-UA" sz="900" dirty="0"/>
              <a:t>          </a:t>
            </a:r>
            <a:r>
              <a:rPr lang="uk-UA" sz="900" dirty="0" err="1"/>
              <a:t>filterText</a:t>
            </a:r>
            <a:r>
              <a:rPr lang="uk-UA" sz="900" dirty="0"/>
              <a:t>={</a:t>
            </a:r>
            <a:r>
              <a:rPr lang="uk-UA" sz="900" dirty="0" err="1"/>
              <a:t>this.state.filterText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inStockOnly</a:t>
            </a:r>
            <a:r>
              <a:rPr lang="uk-UA" sz="900" dirty="0"/>
              <a:t>={</a:t>
            </a:r>
            <a:r>
              <a:rPr lang="uk-UA" sz="900" dirty="0" err="1"/>
              <a:t>this.state.inStockOnly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onFilterTextChange</a:t>
            </a:r>
            <a:r>
              <a:rPr lang="uk-UA" sz="900" dirty="0"/>
              <a:t>={</a:t>
            </a:r>
            <a:r>
              <a:rPr lang="uk-UA" sz="900" dirty="0" err="1"/>
              <a:t>this.handleFilterTextChange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onInStockChange</a:t>
            </a:r>
            <a:r>
              <a:rPr lang="uk-UA" sz="900" dirty="0"/>
              <a:t>={</a:t>
            </a:r>
            <a:r>
              <a:rPr lang="uk-UA" sz="900" dirty="0" err="1"/>
              <a:t>this.handleInStockChange</a:t>
            </a:r>
            <a:r>
              <a:rPr lang="uk-UA" sz="900" dirty="0"/>
              <a:t>}</a:t>
            </a:r>
          </a:p>
          <a:p>
            <a:r>
              <a:rPr lang="uk-UA" sz="900" dirty="0"/>
              <a:t>        /&gt;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ProductTable</a:t>
            </a:r>
            <a:endParaRPr lang="uk-UA" sz="900" dirty="0"/>
          </a:p>
          <a:p>
            <a:r>
              <a:rPr lang="uk-UA" sz="900" dirty="0"/>
              <a:t>          </a:t>
            </a:r>
            <a:r>
              <a:rPr lang="uk-UA" sz="900" dirty="0" err="1"/>
              <a:t>products</a:t>
            </a:r>
            <a:r>
              <a:rPr lang="uk-UA" sz="900" dirty="0"/>
              <a:t>={</a:t>
            </a:r>
            <a:r>
              <a:rPr lang="uk-UA" sz="900" dirty="0" err="1"/>
              <a:t>this.props.products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filterText</a:t>
            </a:r>
            <a:r>
              <a:rPr lang="uk-UA" sz="900" dirty="0"/>
              <a:t>={</a:t>
            </a:r>
            <a:r>
              <a:rPr lang="uk-UA" sz="900" dirty="0" err="1"/>
              <a:t>this.state.filterText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inStockOnly</a:t>
            </a:r>
            <a:r>
              <a:rPr lang="uk-UA" sz="900" dirty="0"/>
              <a:t>={</a:t>
            </a:r>
            <a:r>
              <a:rPr lang="uk-UA" sz="900" dirty="0" err="1"/>
              <a:t>this.state.inStockOnly</a:t>
            </a:r>
            <a:r>
              <a:rPr lang="uk-UA" sz="900" dirty="0"/>
              <a:t>}</a:t>
            </a:r>
          </a:p>
          <a:p>
            <a:r>
              <a:rPr lang="uk-UA" sz="900" dirty="0"/>
              <a:t>        /&gt;</a:t>
            </a:r>
          </a:p>
          <a:p>
            <a:r>
              <a:rPr lang="uk-UA" sz="900" dirty="0"/>
              <a:t>      &lt;/div&gt;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  <a:p>
            <a:endParaRPr lang="uk-UA" sz="900" dirty="0"/>
          </a:p>
          <a:p>
            <a:endParaRPr lang="uk-UA" sz="900" dirty="0"/>
          </a:p>
          <a:p>
            <a:r>
              <a:rPr lang="uk-UA" sz="900" dirty="0" err="1"/>
              <a:t>const</a:t>
            </a:r>
            <a:r>
              <a:rPr lang="uk-UA" sz="900" dirty="0"/>
              <a:t> PRODUCTS = [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Sporting</a:t>
            </a:r>
            <a:r>
              <a:rPr lang="uk-UA" sz="900" dirty="0"/>
              <a:t> </a:t>
            </a:r>
            <a:r>
              <a:rPr lang="uk-UA" sz="900" dirty="0" err="1"/>
              <a:t>Goods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'$49.99',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true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Football</a:t>
            </a:r>
            <a:r>
              <a:rPr lang="uk-UA" sz="900" dirty="0"/>
              <a:t>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Sporting</a:t>
            </a:r>
            <a:r>
              <a:rPr lang="uk-UA" sz="900" dirty="0"/>
              <a:t> </a:t>
            </a:r>
            <a:r>
              <a:rPr lang="uk-UA" sz="900" dirty="0" err="1"/>
              <a:t>Goods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true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Baseball</a:t>
            </a:r>
            <a:r>
              <a:rPr lang="uk-UA" sz="900" dirty="0"/>
              <a:t>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Sporting</a:t>
            </a:r>
            <a:r>
              <a:rPr lang="uk-UA" sz="900" dirty="0"/>
              <a:t> </a:t>
            </a:r>
            <a:r>
              <a:rPr lang="uk-UA" sz="900" dirty="0" err="1"/>
              <a:t>Goods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'$29.99',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false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Basketball</a:t>
            </a:r>
            <a:r>
              <a:rPr lang="uk-UA" sz="900" dirty="0"/>
              <a:t>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Electronics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'$99.99',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true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iPod</a:t>
            </a:r>
            <a:r>
              <a:rPr lang="uk-UA" sz="900" dirty="0"/>
              <a:t> </a:t>
            </a:r>
            <a:r>
              <a:rPr lang="uk-UA" sz="900" dirty="0" err="1"/>
              <a:t>Touch</a:t>
            </a:r>
            <a:r>
              <a:rPr lang="uk-UA" sz="900" dirty="0"/>
              <a:t>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Electronics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'$399.99',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false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iPhone</a:t>
            </a:r>
            <a:r>
              <a:rPr lang="uk-UA" sz="900" dirty="0"/>
              <a:t> 5'},</a:t>
            </a:r>
          </a:p>
          <a:p>
            <a:r>
              <a:rPr lang="uk-UA" sz="900" dirty="0"/>
              <a:t>  {</a:t>
            </a:r>
            <a:r>
              <a:rPr lang="uk-UA" sz="900" dirty="0" err="1"/>
              <a:t>category</a:t>
            </a:r>
            <a:r>
              <a:rPr lang="uk-UA" sz="900" dirty="0"/>
              <a:t>: '</a:t>
            </a:r>
            <a:r>
              <a:rPr lang="uk-UA" sz="900" dirty="0" err="1"/>
              <a:t>Electronics</a:t>
            </a:r>
            <a:r>
              <a:rPr lang="uk-UA" sz="900" dirty="0"/>
              <a:t>', </a:t>
            </a:r>
            <a:r>
              <a:rPr lang="uk-UA" sz="900" dirty="0" err="1"/>
              <a:t>price</a:t>
            </a:r>
            <a:r>
              <a:rPr lang="uk-UA" sz="900" dirty="0"/>
              <a:t>: '$199.99', </a:t>
            </a:r>
            <a:r>
              <a:rPr lang="uk-UA" sz="900" dirty="0" err="1"/>
              <a:t>stocked</a:t>
            </a:r>
            <a:r>
              <a:rPr lang="uk-UA" sz="900" dirty="0"/>
              <a:t>: </a:t>
            </a:r>
            <a:r>
              <a:rPr lang="uk-UA" sz="900" dirty="0" err="1"/>
              <a:t>true</a:t>
            </a:r>
            <a:r>
              <a:rPr lang="uk-UA" sz="900" dirty="0"/>
              <a:t>, </a:t>
            </a:r>
            <a:r>
              <a:rPr lang="uk-UA" sz="900" dirty="0" err="1"/>
              <a:t>name</a:t>
            </a:r>
            <a:r>
              <a:rPr lang="uk-UA" sz="900" dirty="0"/>
              <a:t>: '</a:t>
            </a:r>
            <a:r>
              <a:rPr lang="uk-UA" sz="900" dirty="0" err="1"/>
              <a:t>Nexus</a:t>
            </a:r>
            <a:r>
              <a:rPr lang="uk-UA" sz="900" dirty="0"/>
              <a:t> 7'}</a:t>
            </a:r>
          </a:p>
          <a:p>
            <a:r>
              <a:rPr lang="uk-UA" sz="900" dirty="0"/>
              <a:t>];</a:t>
            </a:r>
          </a:p>
          <a:p>
            <a:endParaRPr lang="uk-UA" sz="900" dirty="0"/>
          </a:p>
          <a:p>
            <a:r>
              <a:rPr lang="uk-UA" sz="900" dirty="0" err="1"/>
              <a:t>ReactDOM.render</a:t>
            </a:r>
            <a:r>
              <a:rPr lang="uk-UA" sz="900" dirty="0"/>
              <a:t>(</a:t>
            </a:r>
          </a:p>
          <a:p>
            <a:r>
              <a:rPr lang="uk-UA" sz="900" dirty="0"/>
              <a:t>  &lt;</a:t>
            </a:r>
            <a:r>
              <a:rPr lang="uk-UA" sz="900" dirty="0" err="1"/>
              <a:t>FilterableProductTable</a:t>
            </a:r>
            <a:r>
              <a:rPr lang="uk-UA" sz="900" dirty="0"/>
              <a:t> </a:t>
            </a:r>
            <a:r>
              <a:rPr lang="uk-UA" sz="900" dirty="0" err="1"/>
              <a:t>products</a:t>
            </a:r>
            <a:r>
              <a:rPr lang="uk-UA" sz="900" dirty="0"/>
              <a:t>={PRODUCTS} /&gt;,</a:t>
            </a:r>
          </a:p>
          <a:p>
            <a:r>
              <a:rPr lang="uk-UA" sz="900" dirty="0"/>
              <a:t>  </a:t>
            </a:r>
            <a:r>
              <a:rPr lang="uk-UA" sz="900" dirty="0" err="1"/>
              <a:t>document.getElementById</a:t>
            </a:r>
            <a:r>
              <a:rPr lang="uk-UA" sz="900" dirty="0"/>
              <a:t>('</a:t>
            </a:r>
            <a:r>
              <a:rPr lang="uk-UA" sz="900" dirty="0" err="1"/>
              <a:t>container</a:t>
            </a:r>
            <a:r>
              <a:rPr lang="uk-UA" sz="900" dirty="0"/>
              <a:t>')</a:t>
            </a:r>
          </a:p>
          <a:p>
            <a:r>
              <a:rPr lang="uk-UA" sz="900" dirty="0"/>
              <a:t>);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876800" y="22860"/>
            <a:ext cx="6096000" cy="68788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b="1" dirty="0" err="1"/>
              <a:t>SearchBar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constructor</a:t>
            </a:r>
            <a:r>
              <a:rPr lang="uk-UA" sz="900" dirty="0"/>
              <a:t>(</a:t>
            </a:r>
            <a:r>
              <a:rPr lang="uk-UA" sz="900" dirty="0" err="1"/>
              <a:t>props</a:t>
            </a:r>
            <a:r>
              <a:rPr lang="uk-UA" sz="900" dirty="0"/>
              <a:t>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super</a:t>
            </a:r>
            <a:r>
              <a:rPr lang="uk-UA" sz="900" dirty="0"/>
              <a:t>(</a:t>
            </a:r>
            <a:r>
              <a:rPr lang="uk-UA" sz="900" dirty="0" err="1"/>
              <a:t>props</a:t>
            </a:r>
            <a:r>
              <a:rPr lang="uk-UA" sz="900" dirty="0"/>
              <a:t>);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this.handleFilterTextChange</a:t>
            </a:r>
            <a:r>
              <a:rPr lang="uk-UA" sz="900" dirty="0"/>
              <a:t> = </a:t>
            </a:r>
            <a:r>
              <a:rPr lang="uk-UA" sz="900" dirty="0" err="1"/>
              <a:t>this.handleFilterTextChange.bind</a:t>
            </a:r>
            <a:r>
              <a:rPr lang="uk-UA" sz="900" dirty="0"/>
              <a:t>(</a:t>
            </a:r>
            <a:r>
              <a:rPr lang="uk-UA" sz="900" dirty="0" err="1"/>
              <a:t>this</a:t>
            </a:r>
            <a:r>
              <a:rPr lang="uk-UA" sz="900" dirty="0"/>
              <a:t>);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this.handleInStockChange</a:t>
            </a:r>
            <a:r>
              <a:rPr lang="uk-UA" sz="900" dirty="0"/>
              <a:t> = </a:t>
            </a:r>
            <a:r>
              <a:rPr lang="uk-UA" sz="900" dirty="0" err="1"/>
              <a:t>this.handleInStockChange.bind</a:t>
            </a:r>
            <a:r>
              <a:rPr lang="uk-UA" sz="900" dirty="0"/>
              <a:t>(</a:t>
            </a:r>
            <a:r>
              <a:rPr lang="uk-UA" sz="900" dirty="0" err="1"/>
              <a:t>this</a:t>
            </a:r>
            <a:r>
              <a:rPr lang="uk-UA" sz="900" dirty="0"/>
              <a:t>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  </a:t>
            </a:r>
          </a:p>
          <a:p>
            <a:r>
              <a:rPr lang="uk-UA" sz="900" dirty="0"/>
              <a:t>  </a:t>
            </a:r>
            <a:r>
              <a:rPr lang="uk-UA" sz="900" dirty="0" err="1"/>
              <a:t>handleFilterTextChange</a:t>
            </a:r>
            <a:r>
              <a:rPr lang="uk-UA" sz="900" dirty="0"/>
              <a:t>(e)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this.props.onFilterTextChange</a:t>
            </a:r>
            <a:r>
              <a:rPr lang="uk-UA" sz="900" dirty="0"/>
              <a:t>(</a:t>
            </a:r>
            <a:r>
              <a:rPr lang="uk-UA" sz="900" dirty="0" err="1"/>
              <a:t>e.target.value</a:t>
            </a:r>
            <a:r>
              <a:rPr lang="uk-UA" sz="900" dirty="0"/>
              <a:t>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  </a:t>
            </a:r>
          </a:p>
          <a:p>
            <a:r>
              <a:rPr lang="uk-UA" sz="900" dirty="0"/>
              <a:t>  </a:t>
            </a:r>
            <a:r>
              <a:rPr lang="uk-UA" sz="900" dirty="0" err="1"/>
              <a:t>handleInStockChange</a:t>
            </a:r>
            <a:r>
              <a:rPr lang="uk-UA" sz="900" dirty="0"/>
              <a:t>(e)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this.props.onInStockChange</a:t>
            </a:r>
            <a:r>
              <a:rPr lang="uk-UA" sz="900" dirty="0"/>
              <a:t>(</a:t>
            </a:r>
            <a:r>
              <a:rPr lang="uk-UA" sz="900" dirty="0" err="1"/>
              <a:t>e.target.checked</a:t>
            </a:r>
            <a:r>
              <a:rPr lang="uk-UA" sz="900" dirty="0"/>
              <a:t>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  </a:t>
            </a:r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form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input</a:t>
            </a:r>
            <a:endParaRPr lang="uk-UA" sz="900" dirty="0"/>
          </a:p>
          <a:p>
            <a:r>
              <a:rPr lang="uk-UA" sz="900" dirty="0"/>
              <a:t>          </a:t>
            </a:r>
            <a:r>
              <a:rPr lang="uk-UA" sz="900" dirty="0" err="1"/>
              <a:t>type</a:t>
            </a:r>
            <a:r>
              <a:rPr lang="uk-UA" sz="900" dirty="0"/>
              <a:t>="</a:t>
            </a:r>
            <a:r>
              <a:rPr lang="uk-UA" sz="900" dirty="0" err="1"/>
              <a:t>text</a:t>
            </a:r>
            <a:r>
              <a:rPr lang="uk-UA" sz="900" dirty="0"/>
              <a:t>"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placeholder</a:t>
            </a:r>
            <a:r>
              <a:rPr lang="uk-UA" sz="900" dirty="0"/>
              <a:t>="</a:t>
            </a:r>
            <a:r>
              <a:rPr lang="uk-UA" sz="900" dirty="0" err="1"/>
              <a:t>Search</a:t>
            </a:r>
            <a:r>
              <a:rPr lang="uk-UA" sz="900" dirty="0"/>
              <a:t>..."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value</a:t>
            </a:r>
            <a:r>
              <a:rPr lang="uk-UA" sz="900" dirty="0"/>
              <a:t>={</a:t>
            </a:r>
            <a:r>
              <a:rPr lang="uk-UA" sz="900" dirty="0" err="1"/>
              <a:t>this.props.filterText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onChange</a:t>
            </a:r>
            <a:r>
              <a:rPr lang="uk-UA" sz="900" dirty="0"/>
              <a:t>={</a:t>
            </a:r>
            <a:r>
              <a:rPr lang="uk-UA" sz="900" dirty="0" err="1"/>
              <a:t>this.handleFilterTextChange</a:t>
            </a:r>
            <a:r>
              <a:rPr lang="uk-UA" sz="900" dirty="0"/>
              <a:t>}</a:t>
            </a:r>
          </a:p>
          <a:p>
            <a:r>
              <a:rPr lang="uk-UA" sz="900" dirty="0"/>
              <a:t>        /&gt;</a:t>
            </a:r>
          </a:p>
          <a:p>
            <a:r>
              <a:rPr lang="uk-UA" sz="900" dirty="0"/>
              <a:t>        &lt;p&gt;</a:t>
            </a:r>
          </a:p>
          <a:p>
            <a:r>
              <a:rPr lang="uk-UA" sz="900" dirty="0"/>
              <a:t>          &lt;</a:t>
            </a:r>
            <a:r>
              <a:rPr lang="uk-UA" sz="900" dirty="0" err="1"/>
              <a:t>input</a:t>
            </a:r>
            <a:endParaRPr lang="uk-UA" sz="900" dirty="0"/>
          </a:p>
          <a:p>
            <a:r>
              <a:rPr lang="uk-UA" sz="900" dirty="0"/>
              <a:t>            </a:t>
            </a:r>
            <a:r>
              <a:rPr lang="uk-UA" sz="900" dirty="0" err="1"/>
              <a:t>type</a:t>
            </a:r>
            <a:r>
              <a:rPr lang="uk-UA" sz="900" dirty="0"/>
              <a:t>="</a:t>
            </a:r>
            <a:r>
              <a:rPr lang="uk-UA" sz="900" dirty="0" err="1"/>
              <a:t>checkbox</a:t>
            </a:r>
            <a:r>
              <a:rPr lang="uk-UA" sz="900" dirty="0"/>
              <a:t>"</a:t>
            </a:r>
          </a:p>
          <a:p>
            <a:r>
              <a:rPr lang="uk-UA" sz="900" dirty="0"/>
              <a:t>            </a:t>
            </a:r>
            <a:r>
              <a:rPr lang="uk-UA" sz="900" dirty="0" err="1"/>
              <a:t>checked</a:t>
            </a:r>
            <a:r>
              <a:rPr lang="uk-UA" sz="900" dirty="0"/>
              <a:t>={</a:t>
            </a:r>
            <a:r>
              <a:rPr lang="uk-UA" sz="900" dirty="0" err="1"/>
              <a:t>this.props.inStockOnly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  </a:t>
            </a:r>
            <a:r>
              <a:rPr lang="uk-UA" sz="900" dirty="0" err="1"/>
              <a:t>onChange</a:t>
            </a:r>
            <a:r>
              <a:rPr lang="uk-UA" sz="900" dirty="0"/>
              <a:t>={</a:t>
            </a:r>
            <a:r>
              <a:rPr lang="uk-UA" sz="900" dirty="0" err="1"/>
              <a:t>this.handleInStockChange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/&gt;</a:t>
            </a:r>
          </a:p>
          <a:p>
            <a:r>
              <a:rPr lang="uk-UA" sz="900" dirty="0"/>
              <a:t>          {' '}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Only</a:t>
            </a:r>
            <a:r>
              <a:rPr lang="uk-UA" sz="900" dirty="0"/>
              <a:t> </a:t>
            </a:r>
            <a:r>
              <a:rPr lang="uk-UA" sz="900" dirty="0" err="1"/>
              <a:t>show</a:t>
            </a:r>
            <a:r>
              <a:rPr lang="uk-UA" sz="900" dirty="0"/>
              <a:t> </a:t>
            </a:r>
            <a:r>
              <a:rPr lang="uk-UA" sz="900" dirty="0" err="1"/>
              <a:t>products</a:t>
            </a:r>
            <a:r>
              <a:rPr lang="uk-UA" sz="900" dirty="0"/>
              <a:t> </a:t>
            </a:r>
            <a:r>
              <a:rPr lang="uk-UA" sz="900" dirty="0" err="1"/>
              <a:t>in</a:t>
            </a:r>
            <a:r>
              <a:rPr lang="uk-UA" sz="900" dirty="0"/>
              <a:t> </a:t>
            </a:r>
            <a:r>
              <a:rPr lang="uk-UA" sz="900" dirty="0" err="1"/>
              <a:t>stock</a:t>
            </a:r>
            <a:endParaRPr lang="uk-UA" sz="900" dirty="0"/>
          </a:p>
          <a:p>
            <a:r>
              <a:rPr lang="uk-UA" sz="900" dirty="0"/>
              <a:t>        &lt;/p&gt;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form</a:t>
            </a:r>
            <a:r>
              <a:rPr lang="uk-UA" sz="900" dirty="0"/>
              <a:t>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  <a:p>
            <a:endParaRPr lang="uk-UA" sz="900" dirty="0"/>
          </a:p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b="1" dirty="0" err="1"/>
              <a:t>FilterableProductTable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constructor</a:t>
            </a:r>
            <a:r>
              <a:rPr lang="uk-UA" sz="900" dirty="0"/>
              <a:t>(</a:t>
            </a:r>
            <a:r>
              <a:rPr lang="uk-UA" sz="900" dirty="0" err="1"/>
              <a:t>props</a:t>
            </a:r>
            <a:r>
              <a:rPr lang="uk-UA" sz="900" dirty="0"/>
              <a:t>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super</a:t>
            </a:r>
            <a:r>
              <a:rPr lang="uk-UA" sz="900" dirty="0"/>
              <a:t>(</a:t>
            </a:r>
            <a:r>
              <a:rPr lang="uk-UA" sz="900" dirty="0" err="1"/>
              <a:t>props</a:t>
            </a:r>
            <a:r>
              <a:rPr lang="uk-UA" sz="900" dirty="0"/>
              <a:t>);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this.state</a:t>
            </a:r>
            <a:r>
              <a:rPr lang="uk-UA" sz="900" dirty="0"/>
              <a:t> = {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filterText</a:t>
            </a:r>
            <a:r>
              <a:rPr lang="uk-UA" sz="900" dirty="0"/>
              <a:t>: '',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inStockOnly</a:t>
            </a:r>
            <a:r>
              <a:rPr lang="uk-UA" sz="900" dirty="0"/>
              <a:t>: </a:t>
            </a:r>
            <a:r>
              <a:rPr lang="uk-UA" sz="900" dirty="0" err="1"/>
              <a:t>false</a:t>
            </a:r>
            <a:endParaRPr lang="uk-UA" sz="900" dirty="0"/>
          </a:p>
          <a:p>
            <a:r>
              <a:rPr lang="uk-UA" sz="900" dirty="0"/>
              <a:t>    };</a:t>
            </a:r>
          </a:p>
          <a:p>
            <a:r>
              <a:rPr lang="uk-UA" sz="900" dirty="0"/>
              <a:t>    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this.handleFilterTextChange</a:t>
            </a:r>
            <a:r>
              <a:rPr lang="uk-UA" sz="900" dirty="0"/>
              <a:t> = </a:t>
            </a:r>
            <a:r>
              <a:rPr lang="uk-UA" sz="900" dirty="0" err="1"/>
              <a:t>this.handleFilterTextChange.bind</a:t>
            </a:r>
            <a:r>
              <a:rPr lang="uk-UA" sz="900" dirty="0"/>
              <a:t>(</a:t>
            </a:r>
            <a:r>
              <a:rPr lang="uk-UA" sz="900" dirty="0" err="1"/>
              <a:t>this</a:t>
            </a:r>
            <a:r>
              <a:rPr lang="uk-UA" sz="900" dirty="0"/>
              <a:t>);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this.handleInStockChange</a:t>
            </a:r>
            <a:r>
              <a:rPr lang="uk-UA" sz="900" dirty="0"/>
              <a:t> = </a:t>
            </a:r>
            <a:r>
              <a:rPr lang="uk-UA" sz="900" dirty="0" err="1"/>
              <a:t>this.handleInStockChange.bind</a:t>
            </a:r>
            <a:r>
              <a:rPr lang="uk-UA" sz="900" dirty="0"/>
              <a:t>(</a:t>
            </a:r>
            <a:r>
              <a:rPr lang="uk-UA" sz="900" dirty="0" err="1"/>
              <a:t>this</a:t>
            </a:r>
            <a:r>
              <a:rPr lang="uk-UA" sz="900" dirty="0"/>
              <a:t>);</a:t>
            </a:r>
          </a:p>
          <a:p>
            <a:r>
              <a:rPr lang="uk-UA" sz="900" dirty="0"/>
              <a:t>  }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61807" y="439582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900" dirty="0" err="1"/>
              <a:t>class</a:t>
            </a:r>
            <a:r>
              <a:rPr lang="uk-UA" sz="900" dirty="0"/>
              <a:t> </a:t>
            </a:r>
            <a:r>
              <a:rPr lang="uk-UA" sz="900" b="1" dirty="0" err="1"/>
              <a:t>ProductTable</a:t>
            </a:r>
            <a:r>
              <a:rPr lang="uk-UA" sz="900" dirty="0"/>
              <a:t> </a:t>
            </a:r>
            <a:r>
              <a:rPr lang="uk-UA" sz="900" dirty="0" err="1"/>
              <a:t>extends</a:t>
            </a:r>
            <a:r>
              <a:rPr lang="uk-UA" sz="900" dirty="0"/>
              <a:t> </a:t>
            </a:r>
            <a:r>
              <a:rPr lang="uk-UA" sz="900" dirty="0" err="1"/>
              <a:t>React.Component</a:t>
            </a:r>
            <a:r>
              <a:rPr lang="uk-UA" sz="900" dirty="0"/>
              <a:t> {</a:t>
            </a:r>
          </a:p>
          <a:p>
            <a:r>
              <a:rPr lang="uk-UA" sz="900" dirty="0"/>
              <a:t>  </a:t>
            </a:r>
            <a:r>
              <a:rPr lang="uk-UA" sz="900" dirty="0" err="1"/>
              <a:t>render</a:t>
            </a:r>
            <a:r>
              <a:rPr lang="uk-UA" sz="900" dirty="0"/>
              <a:t>() {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filterText</a:t>
            </a:r>
            <a:r>
              <a:rPr lang="uk-UA" sz="900" dirty="0"/>
              <a:t> = </a:t>
            </a:r>
            <a:r>
              <a:rPr lang="uk-UA" sz="900" dirty="0" err="1"/>
              <a:t>this.props.filterText</a:t>
            </a:r>
            <a:r>
              <a:rPr lang="uk-UA" sz="900" dirty="0"/>
              <a:t>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inStockOnly</a:t>
            </a:r>
            <a:r>
              <a:rPr lang="uk-UA" sz="900" dirty="0"/>
              <a:t> = </a:t>
            </a:r>
            <a:r>
              <a:rPr lang="uk-UA" sz="900" dirty="0" err="1"/>
              <a:t>this.props.inStockOnly</a:t>
            </a:r>
            <a:r>
              <a:rPr lang="uk-UA" sz="900" dirty="0"/>
              <a:t>;</a:t>
            </a:r>
          </a:p>
          <a:p>
            <a:endParaRPr lang="uk-UA" sz="900" dirty="0"/>
          </a:p>
          <a:p>
            <a:r>
              <a:rPr lang="uk-UA" sz="900" dirty="0"/>
              <a:t>    </a:t>
            </a:r>
            <a:r>
              <a:rPr lang="uk-UA" sz="900" dirty="0" err="1"/>
              <a:t>const</a:t>
            </a:r>
            <a:r>
              <a:rPr lang="uk-UA" sz="900" dirty="0"/>
              <a:t> </a:t>
            </a:r>
            <a:r>
              <a:rPr lang="uk-UA" sz="900" dirty="0" err="1"/>
              <a:t>rows</a:t>
            </a:r>
            <a:r>
              <a:rPr lang="uk-UA" sz="900" dirty="0"/>
              <a:t> = [];</a:t>
            </a:r>
          </a:p>
          <a:p>
            <a:r>
              <a:rPr lang="uk-UA" sz="900" dirty="0"/>
              <a:t>    </a:t>
            </a:r>
            <a:r>
              <a:rPr lang="uk-UA" sz="900" dirty="0" err="1"/>
              <a:t>let</a:t>
            </a:r>
            <a:r>
              <a:rPr lang="uk-UA" sz="900" dirty="0"/>
              <a:t> </a:t>
            </a:r>
            <a:r>
              <a:rPr lang="uk-UA" sz="900" dirty="0" err="1"/>
              <a:t>lastCategory</a:t>
            </a:r>
            <a:r>
              <a:rPr lang="uk-UA" sz="900" dirty="0"/>
              <a:t> = </a:t>
            </a:r>
            <a:r>
              <a:rPr lang="uk-UA" sz="900" dirty="0" err="1"/>
              <a:t>null</a:t>
            </a:r>
            <a:r>
              <a:rPr lang="uk-UA" sz="900" dirty="0"/>
              <a:t>;</a:t>
            </a:r>
          </a:p>
          <a:p>
            <a:endParaRPr lang="uk-UA" sz="900" dirty="0"/>
          </a:p>
          <a:p>
            <a:r>
              <a:rPr lang="uk-UA" sz="900" dirty="0"/>
              <a:t>    </a:t>
            </a:r>
            <a:r>
              <a:rPr lang="uk-UA" sz="900" dirty="0" err="1"/>
              <a:t>this.props.products.forEach</a:t>
            </a:r>
            <a:r>
              <a:rPr lang="uk-UA" sz="900" dirty="0"/>
              <a:t>((</a:t>
            </a:r>
            <a:r>
              <a:rPr lang="uk-UA" sz="900" dirty="0" err="1"/>
              <a:t>product</a:t>
            </a:r>
            <a:r>
              <a:rPr lang="uk-UA" sz="900" dirty="0"/>
              <a:t>) =&gt; {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if</a:t>
            </a:r>
            <a:r>
              <a:rPr lang="uk-UA" sz="900" dirty="0"/>
              <a:t> (</a:t>
            </a:r>
            <a:r>
              <a:rPr lang="uk-UA" sz="900" dirty="0" err="1"/>
              <a:t>product.name.indexOf</a:t>
            </a:r>
            <a:r>
              <a:rPr lang="uk-UA" sz="900" dirty="0"/>
              <a:t>(</a:t>
            </a:r>
            <a:r>
              <a:rPr lang="uk-UA" sz="900" dirty="0" err="1"/>
              <a:t>filterText</a:t>
            </a:r>
            <a:r>
              <a:rPr lang="uk-UA" sz="900" dirty="0"/>
              <a:t>) === -1) {</a:t>
            </a:r>
          </a:p>
          <a:p>
            <a:r>
              <a:rPr lang="uk-UA" sz="900" dirty="0"/>
              <a:t>        </a:t>
            </a:r>
            <a:r>
              <a:rPr lang="uk-UA" sz="900" dirty="0" err="1"/>
              <a:t>return</a:t>
            </a:r>
            <a:r>
              <a:rPr lang="uk-UA" sz="900" dirty="0"/>
              <a:t>;</a:t>
            </a:r>
          </a:p>
          <a:p>
            <a:r>
              <a:rPr lang="uk-UA" sz="900" dirty="0"/>
              <a:t>      }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if</a:t>
            </a:r>
            <a:r>
              <a:rPr lang="uk-UA" sz="900" dirty="0"/>
              <a:t> (</a:t>
            </a:r>
            <a:r>
              <a:rPr lang="uk-UA" sz="900" dirty="0" err="1"/>
              <a:t>inStockOnly</a:t>
            </a:r>
            <a:r>
              <a:rPr lang="uk-UA" sz="900" dirty="0"/>
              <a:t> &amp;&amp; !</a:t>
            </a:r>
            <a:r>
              <a:rPr lang="uk-UA" sz="900" dirty="0" err="1"/>
              <a:t>product.stocked</a:t>
            </a:r>
            <a:r>
              <a:rPr lang="uk-UA" sz="900" dirty="0"/>
              <a:t>) {</a:t>
            </a:r>
          </a:p>
          <a:p>
            <a:r>
              <a:rPr lang="uk-UA" sz="900" dirty="0"/>
              <a:t>        </a:t>
            </a:r>
            <a:r>
              <a:rPr lang="uk-UA" sz="900" dirty="0" err="1"/>
              <a:t>return</a:t>
            </a:r>
            <a:r>
              <a:rPr lang="uk-UA" sz="900" dirty="0"/>
              <a:t>;</a:t>
            </a:r>
          </a:p>
          <a:p>
            <a:r>
              <a:rPr lang="uk-UA" sz="900" dirty="0"/>
              <a:t>      }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if</a:t>
            </a:r>
            <a:r>
              <a:rPr lang="uk-UA" sz="900" dirty="0"/>
              <a:t> (</a:t>
            </a:r>
            <a:r>
              <a:rPr lang="uk-UA" sz="900" dirty="0" err="1"/>
              <a:t>product.category</a:t>
            </a:r>
            <a:r>
              <a:rPr lang="uk-UA" sz="900" dirty="0"/>
              <a:t> !== </a:t>
            </a:r>
            <a:r>
              <a:rPr lang="uk-UA" sz="900" dirty="0" err="1"/>
              <a:t>lastCategory</a:t>
            </a:r>
            <a:r>
              <a:rPr lang="uk-UA" sz="900" dirty="0"/>
              <a:t>) {</a:t>
            </a:r>
          </a:p>
          <a:p>
            <a:r>
              <a:rPr lang="uk-UA" sz="900" dirty="0"/>
              <a:t>        </a:t>
            </a:r>
            <a:r>
              <a:rPr lang="uk-UA" sz="900" dirty="0" err="1"/>
              <a:t>rows.push</a:t>
            </a:r>
            <a:r>
              <a:rPr lang="uk-UA" sz="900" dirty="0"/>
              <a:t>(</a:t>
            </a:r>
          </a:p>
          <a:p>
            <a:r>
              <a:rPr lang="uk-UA" sz="900" dirty="0"/>
              <a:t>          &lt;</a:t>
            </a:r>
            <a:r>
              <a:rPr lang="uk-UA" sz="900" dirty="0" err="1"/>
              <a:t>ProductCategoryRow</a:t>
            </a:r>
            <a:endParaRPr lang="uk-UA" sz="900" dirty="0"/>
          </a:p>
          <a:p>
            <a:r>
              <a:rPr lang="uk-UA" sz="900" dirty="0"/>
              <a:t>            </a:t>
            </a:r>
            <a:r>
              <a:rPr lang="uk-UA" sz="900" dirty="0" err="1"/>
              <a:t>category</a:t>
            </a:r>
            <a:r>
              <a:rPr lang="uk-UA" sz="900" dirty="0"/>
              <a:t>={</a:t>
            </a:r>
            <a:r>
              <a:rPr lang="uk-UA" sz="900" dirty="0" err="1"/>
              <a:t>product.category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  </a:t>
            </a:r>
            <a:r>
              <a:rPr lang="uk-UA" sz="900" dirty="0" err="1"/>
              <a:t>key</a:t>
            </a:r>
            <a:r>
              <a:rPr lang="uk-UA" sz="900" dirty="0"/>
              <a:t>={</a:t>
            </a:r>
            <a:r>
              <a:rPr lang="uk-UA" sz="900" dirty="0" err="1"/>
              <a:t>product.category</a:t>
            </a:r>
            <a:r>
              <a:rPr lang="uk-UA" sz="900" dirty="0"/>
              <a:t>} /&gt;</a:t>
            </a:r>
          </a:p>
          <a:p>
            <a:r>
              <a:rPr lang="uk-UA" sz="900" dirty="0"/>
              <a:t>        );</a:t>
            </a:r>
          </a:p>
          <a:p>
            <a:r>
              <a:rPr lang="uk-UA" sz="900" dirty="0"/>
              <a:t>      }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rows.push</a:t>
            </a:r>
            <a:r>
              <a:rPr lang="uk-UA" sz="900" dirty="0"/>
              <a:t>(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ProductRow</a:t>
            </a:r>
            <a:endParaRPr lang="uk-UA" sz="900" dirty="0"/>
          </a:p>
          <a:p>
            <a:r>
              <a:rPr lang="uk-UA" sz="900" dirty="0"/>
              <a:t>          </a:t>
            </a:r>
            <a:r>
              <a:rPr lang="uk-UA" sz="900" dirty="0" err="1"/>
              <a:t>product</a:t>
            </a:r>
            <a:r>
              <a:rPr lang="uk-UA" sz="900" dirty="0"/>
              <a:t>={</a:t>
            </a:r>
            <a:r>
              <a:rPr lang="uk-UA" sz="900" dirty="0" err="1"/>
              <a:t>product</a:t>
            </a:r>
            <a:r>
              <a:rPr lang="uk-UA" sz="900" dirty="0"/>
              <a:t>}</a:t>
            </a:r>
          </a:p>
          <a:p>
            <a:r>
              <a:rPr lang="uk-UA" sz="900" dirty="0"/>
              <a:t>          </a:t>
            </a:r>
            <a:r>
              <a:rPr lang="uk-UA" sz="900" dirty="0" err="1"/>
              <a:t>key</a:t>
            </a:r>
            <a:r>
              <a:rPr lang="uk-UA" sz="900" dirty="0"/>
              <a:t>={product.name}</a:t>
            </a:r>
          </a:p>
          <a:p>
            <a:r>
              <a:rPr lang="uk-UA" sz="900" dirty="0"/>
              <a:t>        /&gt;</a:t>
            </a:r>
          </a:p>
          <a:p>
            <a:r>
              <a:rPr lang="uk-UA" sz="900" dirty="0"/>
              <a:t>      );</a:t>
            </a:r>
          </a:p>
          <a:p>
            <a:r>
              <a:rPr lang="uk-UA" sz="900" dirty="0"/>
              <a:t>      </a:t>
            </a:r>
            <a:r>
              <a:rPr lang="uk-UA" sz="900" dirty="0" err="1"/>
              <a:t>lastCategory</a:t>
            </a:r>
            <a:r>
              <a:rPr lang="uk-UA" sz="900" dirty="0"/>
              <a:t> = </a:t>
            </a:r>
            <a:r>
              <a:rPr lang="uk-UA" sz="900" dirty="0" err="1"/>
              <a:t>product.category</a:t>
            </a:r>
            <a:r>
              <a:rPr lang="uk-UA" sz="900" dirty="0"/>
              <a:t>;</a:t>
            </a:r>
          </a:p>
          <a:p>
            <a:r>
              <a:rPr lang="uk-UA" sz="900" dirty="0"/>
              <a:t>    });</a:t>
            </a:r>
          </a:p>
          <a:p>
            <a:endParaRPr lang="uk-UA" sz="900" dirty="0"/>
          </a:p>
          <a:p>
            <a:r>
              <a:rPr lang="uk-UA" sz="900" dirty="0"/>
              <a:t>    </a:t>
            </a:r>
            <a:r>
              <a:rPr lang="uk-UA" sz="900" dirty="0" err="1"/>
              <a:t>return</a:t>
            </a:r>
            <a:r>
              <a:rPr lang="uk-UA" sz="900" dirty="0"/>
              <a:t> (</a:t>
            </a:r>
          </a:p>
          <a:p>
            <a:r>
              <a:rPr lang="uk-UA" sz="900" dirty="0"/>
              <a:t>      &lt;</a:t>
            </a:r>
            <a:r>
              <a:rPr lang="uk-UA" sz="900" dirty="0" err="1"/>
              <a:t>table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thead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  &lt;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    &lt;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  <a:r>
              <a:rPr lang="uk-UA" sz="900" dirty="0" err="1"/>
              <a:t>Name</a:t>
            </a:r>
            <a:r>
              <a:rPr lang="uk-UA" sz="900" dirty="0"/>
              <a:t>&lt;/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    &lt;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  <a:r>
              <a:rPr lang="uk-UA" sz="900" dirty="0" err="1"/>
              <a:t>Price</a:t>
            </a:r>
            <a:r>
              <a:rPr lang="uk-UA" sz="900" dirty="0"/>
              <a:t>&lt;/</a:t>
            </a:r>
            <a:r>
              <a:rPr lang="uk-UA" sz="900" dirty="0" err="1"/>
              <a:t>th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  &lt;/</a:t>
            </a:r>
            <a:r>
              <a:rPr lang="uk-UA" sz="900" dirty="0" err="1"/>
              <a:t>tr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&lt;/</a:t>
            </a:r>
            <a:r>
              <a:rPr lang="uk-UA" sz="900" dirty="0" err="1"/>
              <a:t>thead</a:t>
            </a:r>
            <a:r>
              <a:rPr lang="uk-UA" sz="900" dirty="0"/>
              <a:t>&gt;</a:t>
            </a:r>
          </a:p>
          <a:p>
            <a:r>
              <a:rPr lang="uk-UA" sz="900" dirty="0"/>
              <a:t>        &lt;</a:t>
            </a:r>
            <a:r>
              <a:rPr lang="uk-UA" sz="900" dirty="0" err="1"/>
              <a:t>tbody</a:t>
            </a:r>
            <a:r>
              <a:rPr lang="uk-UA" sz="900" dirty="0"/>
              <a:t>&gt;{</a:t>
            </a:r>
            <a:r>
              <a:rPr lang="uk-UA" sz="900" dirty="0" err="1"/>
              <a:t>rows</a:t>
            </a:r>
            <a:r>
              <a:rPr lang="uk-UA" sz="900" dirty="0"/>
              <a:t>}&lt;/</a:t>
            </a:r>
            <a:r>
              <a:rPr lang="uk-UA" sz="900" dirty="0" err="1"/>
              <a:t>tbody</a:t>
            </a:r>
            <a:r>
              <a:rPr lang="uk-UA" sz="900" dirty="0"/>
              <a:t>&gt;</a:t>
            </a:r>
          </a:p>
          <a:p>
            <a:r>
              <a:rPr lang="uk-UA" sz="900" dirty="0"/>
              <a:t>      &lt;/</a:t>
            </a:r>
            <a:r>
              <a:rPr lang="uk-UA" sz="900" dirty="0" err="1"/>
              <a:t>table</a:t>
            </a:r>
            <a:r>
              <a:rPr lang="uk-UA" sz="900" dirty="0"/>
              <a:t>&gt;</a:t>
            </a:r>
          </a:p>
          <a:p>
            <a:r>
              <a:rPr lang="uk-UA" sz="900" dirty="0"/>
              <a:t>    );</a:t>
            </a:r>
          </a:p>
          <a:p>
            <a:r>
              <a:rPr lang="uk-UA" sz="900" dirty="0"/>
              <a:t>  }</a:t>
            </a:r>
          </a:p>
          <a:p>
            <a:r>
              <a:rPr lang="uk-UA" sz="900" dirty="0"/>
              <a:t>}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029200" y="5680710"/>
            <a:ext cx="971550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5219114" y="3221502"/>
            <a:ext cx="1941341" cy="70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5275385" y="4051495"/>
            <a:ext cx="1806606" cy="70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уга 11"/>
          <p:cNvSpPr/>
          <p:nvPr/>
        </p:nvSpPr>
        <p:spPr>
          <a:xfrm>
            <a:off x="6393766" y="984738"/>
            <a:ext cx="766689" cy="2173459"/>
          </a:xfrm>
          <a:prstGeom prst="arc">
            <a:avLst>
              <a:gd name="adj1" fmla="val 15588474"/>
              <a:gd name="adj2" fmla="val 481842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6576646" y="1125416"/>
            <a:ext cx="28136" cy="63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6547" y="2341325"/>
            <a:ext cx="1268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Lifting state up</a:t>
            </a:r>
            <a:endParaRPr lang="uk-UA" sz="1400" dirty="0">
              <a:solidFill>
                <a:srgbClr val="FF0000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7160455" y="1315329"/>
            <a:ext cx="1497352" cy="15685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Дуга 17"/>
          <p:cNvSpPr/>
          <p:nvPr/>
        </p:nvSpPr>
        <p:spPr>
          <a:xfrm>
            <a:off x="9747818" y="439583"/>
            <a:ext cx="991773" cy="2507600"/>
          </a:xfrm>
          <a:prstGeom prst="arc">
            <a:avLst>
              <a:gd name="adj1" fmla="val 16200000"/>
              <a:gd name="adj2" fmla="val 4722417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0" name="Прямая со стрелкой 19"/>
          <p:cNvCxnSpPr>
            <a:stCxn id="18" idx="0"/>
          </p:cNvCxnSpPr>
          <p:nvPr/>
        </p:nvCxnSpPr>
        <p:spPr>
          <a:xfrm flipH="1" flipV="1">
            <a:off x="10213145" y="439582"/>
            <a:ext cx="30559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8365099" y="506437"/>
            <a:ext cx="1179830" cy="5486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TextBox 21"/>
          <p:cNvSpPr txBox="1"/>
          <p:nvPr/>
        </p:nvSpPr>
        <p:spPr>
          <a:xfrm>
            <a:off x="5986198" y="5786228"/>
            <a:ext cx="1455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 smtClean="0">
                <a:solidFill>
                  <a:srgbClr val="FF0000"/>
                </a:solidFill>
              </a:rPr>
              <a:t>Початковий стан</a:t>
            </a:r>
            <a:endParaRPr lang="uk-UA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62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9" y="135852"/>
            <a:ext cx="4470545" cy="3621539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35852"/>
            <a:ext cx="2287915" cy="12091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9" y="3757391"/>
            <a:ext cx="4315311" cy="30219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345009"/>
            <a:ext cx="2765579" cy="32043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4" y="4549357"/>
            <a:ext cx="2765579" cy="8604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453" y="9071"/>
            <a:ext cx="3728943" cy="18606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875" y="1869698"/>
            <a:ext cx="3311822" cy="253098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2805" y="4467590"/>
            <a:ext cx="2686764" cy="223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2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61"/>
            <a:ext cx="6727659" cy="2065161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1749778" y="338667"/>
            <a:ext cx="3804355" cy="225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58" y="2403828"/>
            <a:ext cx="6337653" cy="37419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59" y="147461"/>
            <a:ext cx="5084763" cy="19038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659" y="2403828"/>
            <a:ext cx="5246875" cy="4193294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609600" y="5723467"/>
            <a:ext cx="4967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598311" y="5576711"/>
            <a:ext cx="677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75644" y="5576711"/>
            <a:ext cx="170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суто </a:t>
            </a:r>
            <a:r>
              <a:rPr lang="uk-UA" sz="1100" dirty="0" err="1" smtClean="0"/>
              <a:t>джанго</a:t>
            </a:r>
            <a:r>
              <a:rPr lang="uk-UA" sz="1100" dirty="0" smtClean="0"/>
              <a:t> </a:t>
            </a:r>
            <a:r>
              <a:rPr lang="uk-UA" sz="1100" dirty="0" err="1" smtClean="0"/>
              <a:t>приложение</a:t>
            </a:r>
            <a:endParaRPr lang="uk-UA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251154" y="5348967"/>
            <a:ext cx="2021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/>
              <a:t>джанго</a:t>
            </a:r>
            <a:r>
              <a:rPr lang="uk-UA" sz="1100" dirty="0" smtClean="0"/>
              <a:t> </a:t>
            </a:r>
            <a:r>
              <a:rPr lang="uk-UA" sz="1100" dirty="0" err="1" smtClean="0"/>
              <a:t>приложение</a:t>
            </a:r>
            <a:r>
              <a:rPr lang="uk-UA" sz="1100" dirty="0" smtClean="0"/>
              <a:t> для </a:t>
            </a:r>
            <a:r>
              <a:rPr lang="en-US" sz="1100" dirty="0" smtClean="0"/>
              <a:t>React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306862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7" y="128772"/>
            <a:ext cx="5282000" cy="3825711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 flipV="1">
            <a:off x="1294411" y="2838203"/>
            <a:ext cx="558140" cy="237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flipV="1">
            <a:off x="1193099" y="2707574"/>
            <a:ext cx="498764" cy="356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45287" y="403760"/>
            <a:ext cx="3170712" cy="35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87" y="238148"/>
            <a:ext cx="6636801" cy="3606957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2786287" y="403760"/>
            <a:ext cx="3139500" cy="23038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8774" y="1466003"/>
            <a:ext cx="29390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Шо роблять ці компоненти?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1691863" y="1888177"/>
            <a:ext cx="398175" cy="58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1782480" y="1835335"/>
            <a:ext cx="257508" cy="87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3938344" y="1501629"/>
            <a:ext cx="1426080" cy="54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4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3" y="179119"/>
            <a:ext cx="5343525" cy="2438400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 flipV="1">
            <a:off x="1175657" y="2327564"/>
            <a:ext cx="1840675" cy="11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5694" y="1567543"/>
            <a:ext cx="283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Звертання через крапку до</a:t>
            </a:r>
          </a:p>
          <a:p>
            <a:r>
              <a:rPr lang="uk-UA" dirty="0" smtClean="0">
                <a:solidFill>
                  <a:srgbClr val="FF0000"/>
                </a:solidFill>
              </a:rPr>
              <a:t>властивості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1282536" y="1068780"/>
            <a:ext cx="1563969" cy="935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3" y="2731209"/>
            <a:ext cx="4040456" cy="20789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68" y="2723280"/>
            <a:ext cx="3671576" cy="22565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76404" y="890649"/>
            <a:ext cx="6515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 </a:t>
            </a:r>
            <a:r>
              <a:rPr lang="uk-UA" dirty="0" err="1" smtClean="0"/>
              <a:t>Реакті</a:t>
            </a:r>
            <a:r>
              <a:rPr lang="uk-UA" dirty="0" smtClean="0"/>
              <a:t> з маленької букви починаються або </a:t>
            </a:r>
            <a:r>
              <a:rPr lang="uk-UA" dirty="0" err="1" smtClean="0"/>
              <a:t>втроєні</a:t>
            </a:r>
            <a:r>
              <a:rPr lang="uk-UA" dirty="0" smtClean="0"/>
              <a:t> теги як </a:t>
            </a:r>
            <a:r>
              <a:rPr lang="en-US" dirty="0" smtClean="0"/>
              <a:t>div, </a:t>
            </a:r>
            <a:r>
              <a:rPr lang="uk-UA" dirty="0" smtClean="0"/>
              <a:t>або </a:t>
            </a:r>
            <a:r>
              <a:rPr lang="uk-UA" dirty="0" err="1" smtClean="0"/>
              <a:t>джабаскріпт</a:t>
            </a:r>
            <a:r>
              <a:rPr lang="uk-UA" dirty="0" smtClean="0"/>
              <a:t> код тому так не </a:t>
            </a:r>
            <a:r>
              <a:rPr lang="uk-UA" dirty="0" err="1" smtClean="0"/>
              <a:t>канає</a:t>
            </a:r>
            <a:r>
              <a:rPr lang="uk-UA" dirty="0" smtClean="0"/>
              <a:t> треба так</a:t>
            </a:r>
            <a:endParaRPr lang="uk-UA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1971304" y="1413164"/>
            <a:ext cx="6495802" cy="29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5842660" y="1436914"/>
            <a:ext cx="4417621" cy="296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57959" y="4857194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JavaScript Expressions as Props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43" y="5273513"/>
            <a:ext cx="3105150" cy="4286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648" y="5026834"/>
            <a:ext cx="4513359" cy="1759355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>
            <a:off x="2064520" y="5093537"/>
            <a:ext cx="130451" cy="25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518268" y="5223061"/>
            <a:ext cx="14066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700" y="2771025"/>
            <a:ext cx="3429000" cy="790575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10370634" y="3044283"/>
            <a:ext cx="892098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V="1">
            <a:off x="10426537" y="3456878"/>
            <a:ext cx="903102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13920" y="2401819"/>
            <a:ext cx="342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Можна вказувати </a:t>
            </a:r>
            <a:r>
              <a:rPr lang="uk-UA" dirty="0" err="1" smtClean="0"/>
              <a:t>стрінґ</a:t>
            </a:r>
            <a:r>
              <a:rPr lang="uk-UA" dirty="0" smtClean="0"/>
              <a:t> напряму</a:t>
            </a:r>
            <a:endParaRPr lang="uk-UA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887" y="3657970"/>
            <a:ext cx="2714625" cy="77152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8956503" y="4525865"/>
            <a:ext cx="2112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Spread Attributes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1901" y="4907299"/>
            <a:ext cx="3670098" cy="1800225"/>
          </a:xfrm>
          <a:prstGeom prst="rect">
            <a:avLst/>
          </a:prstGeom>
        </p:spPr>
      </p:pic>
      <p:cxnSp>
        <p:nvCxnSpPr>
          <p:cNvPr id="28" name="Прямая со стрелкой 27"/>
          <p:cNvCxnSpPr/>
          <p:nvPr/>
        </p:nvCxnSpPr>
        <p:spPr>
          <a:xfrm>
            <a:off x="9545444" y="4810207"/>
            <a:ext cx="468351" cy="1523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9879980" y="6423102"/>
            <a:ext cx="546557" cy="334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9333571" y="6211229"/>
            <a:ext cx="568712" cy="12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277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4" y="194565"/>
            <a:ext cx="6553200" cy="3324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1626" y="391886"/>
            <a:ext cx="363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Витягти з </a:t>
            </a:r>
            <a:r>
              <a:rPr lang="en-US" dirty="0" smtClean="0">
                <a:solidFill>
                  <a:srgbClr val="FF0000"/>
                </a:solidFill>
              </a:rPr>
              <a:t>props </a:t>
            </a:r>
            <a:r>
              <a:rPr lang="ru-RU" dirty="0" smtClean="0">
                <a:solidFill>
                  <a:srgbClr val="FF0000"/>
                </a:solidFill>
              </a:rPr>
              <a:t>атрибут </a:t>
            </a:r>
            <a:r>
              <a:rPr lang="en-US" dirty="0" smtClean="0">
                <a:solidFill>
                  <a:srgbClr val="FF0000"/>
                </a:solidFill>
              </a:rPr>
              <a:t>kind </a:t>
            </a:r>
            <a:r>
              <a:rPr lang="ru-RU" dirty="0" smtClean="0">
                <a:solidFill>
                  <a:srgbClr val="FF0000"/>
                </a:solidFill>
              </a:rPr>
              <a:t>та </a:t>
            </a:r>
            <a:r>
              <a:rPr lang="uk-UA" dirty="0" smtClean="0">
                <a:solidFill>
                  <a:srgbClr val="FF0000"/>
                </a:solidFill>
              </a:rPr>
              <a:t>інші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9344" y="1216674"/>
            <a:ext cx="4393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Тут показано як за допомогою цього можна передавати </a:t>
            </a:r>
            <a:r>
              <a:rPr lang="uk-UA" dirty="0" err="1" smtClean="0">
                <a:solidFill>
                  <a:srgbClr val="FF0000"/>
                </a:solidFill>
              </a:rPr>
              <a:t>опційні</a:t>
            </a:r>
            <a:r>
              <a:rPr lang="uk-UA" dirty="0" smtClean="0">
                <a:solidFill>
                  <a:srgbClr val="FF0000"/>
                </a:solidFill>
              </a:rPr>
              <a:t> атрибути не рухаючи їх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3954483" y="1092530"/>
            <a:ext cx="1615044" cy="201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3325091" y="1783327"/>
            <a:ext cx="1436914" cy="356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1071450" y="364293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String Literals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14" y="4005982"/>
            <a:ext cx="3314700" cy="381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62" y="4512999"/>
            <a:ext cx="3566339" cy="284432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H="1" flipV="1">
            <a:off x="2185060" y="4286992"/>
            <a:ext cx="1140031" cy="25390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972" y="4058369"/>
            <a:ext cx="1933575" cy="276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72936" y="3617171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Зрендериться</a:t>
            </a:r>
            <a:r>
              <a:rPr lang="uk-UA" dirty="0" smtClean="0"/>
              <a:t> в</a:t>
            </a:r>
            <a:endParaRPr lang="uk-UA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3669259" y="4196481"/>
            <a:ext cx="74836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8551235" y="15034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JSX Children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666" y="592467"/>
            <a:ext cx="2114550" cy="1000125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7279574" y="914400"/>
            <a:ext cx="10806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243950" y="1521342"/>
            <a:ext cx="124791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5370" y="407801"/>
            <a:ext cx="130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Тут початок</a:t>
            </a:r>
            <a:endParaRPr lang="uk-UA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05265" y="1545193"/>
            <a:ext cx="21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Тут завершення </a:t>
            </a:r>
            <a:r>
              <a:rPr lang="uk-UA" dirty="0" err="1" smtClean="0">
                <a:solidFill>
                  <a:srgbClr val="FFFF00"/>
                </a:solidFill>
              </a:rPr>
              <a:t>тега</a:t>
            </a:r>
            <a:endParaRPr lang="uk-UA" dirty="0">
              <a:solidFill>
                <a:srgbClr val="FFFF00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8820" y="558854"/>
            <a:ext cx="1752600" cy="158115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4763" y="2402301"/>
            <a:ext cx="4533900" cy="2000250"/>
          </a:xfrm>
          <a:prstGeom prst="rect">
            <a:avLst/>
          </a:prstGeom>
        </p:spPr>
      </p:pic>
      <p:cxnSp>
        <p:nvCxnSpPr>
          <p:cNvPr id="30" name="Прямая соединительная линия 29"/>
          <p:cNvCxnSpPr/>
          <p:nvPr/>
        </p:nvCxnSpPr>
        <p:spPr>
          <a:xfrm>
            <a:off x="7867905" y="3092730"/>
            <a:ext cx="22301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7379038" y="4187772"/>
            <a:ext cx="22301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52203" y="2797030"/>
            <a:ext cx="352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FF00"/>
                </a:solidFill>
              </a:rPr>
              <a:t>Може повертати масив елементів</a:t>
            </a:r>
            <a:endParaRPr lang="uk-UA" dirty="0">
              <a:solidFill>
                <a:srgbClr val="FFFF00"/>
              </a:solidFill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 flipV="1">
            <a:off x="7819901" y="3289465"/>
            <a:ext cx="1704109" cy="118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5370" y="4402551"/>
            <a:ext cx="5001191" cy="2431707"/>
          </a:xfrm>
          <a:prstGeom prst="rect">
            <a:avLst/>
          </a:prstGeom>
        </p:spPr>
      </p:pic>
      <p:cxnSp>
        <p:nvCxnSpPr>
          <p:cNvPr id="37" name="Прямая соединительная линия 36"/>
          <p:cNvCxnSpPr/>
          <p:nvPr/>
        </p:nvCxnSpPr>
        <p:spPr>
          <a:xfrm flipV="1">
            <a:off x="7602048" y="6388925"/>
            <a:ext cx="4275992" cy="11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8090915" y="5225143"/>
            <a:ext cx="10856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269216" y="5462649"/>
            <a:ext cx="25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Лямбда передається як 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9176565" y="5795158"/>
            <a:ext cx="347445" cy="368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 flipV="1">
            <a:off x="9176566" y="5225143"/>
            <a:ext cx="2283122" cy="320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61713" y="5864044"/>
            <a:ext cx="2510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тобто дитиною може бути і функція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48" name="Прямая со стрелкой 47"/>
          <p:cNvCxnSpPr>
            <a:stCxn id="19" idx="2"/>
          </p:cNvCxnSpPr>
          <p:nvPr/>
        </p:nvCxnSpPr>
        <p:spPr>
          <a:xfrm flipH="1">
            <a:off x="8671955" y="519672"/>
            <a:ext cx="689759" cy="3947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stCxn id="19" idx="2"/>
          </p:cNvCxnSpPr>
          <p:nvPr/>
        </p:nvCxnSpPr>
        <p:spPr>
          <a:xfrm flipH="1">
            <a:off x="8772956" y="519672"/>
            <a:ext cx="588758" cy="59206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675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7" y="571006"/>
            <a:ext cx="2000250" cy="24384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2321" y="97373"/>
            <a:ext cx="4869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Booleans, Null, and Undefined Are Ignored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7247" y="571006"/>
            <a:ext cx="308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Вони просто не </a:t>
            </a:r>
            <a:r>
              <a:rPr lang="uk-UA" dirty="0" err="1" smtClean="0"/>
              <a:t>зрендеряться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95" y="3596058"/>
            <a:ext cx="3981450" cy="12096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605642" y="4085112"/>
            <a:ext cx="2327563" cy="118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724395" y="4331328"/>
            <a:ext cx="293320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8156" y="3194462"/>
            <a:ext cx="32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Якщо тут </a:t>
            </a:r>
            <a:r>
              <a:rPr lang="en-US" dirty="0" smtClean="0"/>
              <a:t>true, </a:t>
            </a:r>
            <a:r>
              <a:rPr lang="ru-RU" dirty="0" smtClean="0"/>
              <a:t>то </a:t>
            </a:r>
            <a:r>
              <a:rPr lang="ru-RU" dirty="0" err="1" smtClean="0"/>
              <a:t>зрендериться</a:t>
            </a:r>
            <a:endParaRPr lang="uk-UA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1864426" y="3376366"/>
            <a:ext cx="372094" cy="48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1417122" y="3476023"/>
            <a:ext cx="2086099" cy="72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154" y="1814071"/>
            <a:ext cx="4210050" cy="733425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H="1">
            <a:off x="2050473" y="810828"/>
            <a:ext cx="366774" cy="117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39078" y="1460665"/>
            <a:ext cx="402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Но </a:t>
            </a:r>
            <a:r>
              <a:rPr lang="ru-RU" dirty="0" err="1" smtClean="0"/>
              <a:t>якщо</a:t>
            </a:r>
            <a:r>
              <a:rPr lang="ru-RU" dirty="0" smtClean="0"/>
              <a:t> </a:t>
            </a:r>
            <a:r>
              <a:rPr lang="ru-RU" dirty="0" err="1" smtClean="0"/>
              <a:t>ти</a:t>
            </a:r>
            <a:r>
              <a:rPr lang="ru-RU" dirty="0" smtClean="0"/>
              <a:t> </a:t>
            </a:r>
            <a:r>
              <a:rPr lang="uk-UA" dirty="0" smtClean="0"/>
              <a:t>їх дуже хочеш(конвертація)</a:t>
            </a:r>
            <a:endParaRPr lang="uk-UA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>
            <a:off x="5142016" y="1790206"/>
            <a:ext cx="201880" cy="287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605" y="3476023"/>
            <a:ext cx="6070562" cy="31967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37502" y="3194462"/>
            <a:ext cx="360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 використовується </a:t>
            </a:r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react</a:t>
            </a:r>
            <a:endParaRPr lang="uk-UA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6512312" y="3859274"/>
            <a:ext cx="37579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634976" y="5419493"/>
            <a:ext cx="1170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1105" y="5074411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замість</a:t>
            </a:r>
            <a:endParaRPr lang="uk-UA" dirty="0"/>
          </a:p>
        </p:txBody>
      </p:sp>
      <p:cxnSp>
        <p:nvCxnSpPr>
          <p:cNvPr id="23" name="Прямая со стрелкой 22"/>
          <p:cNvCxnSpPr>
            <a:endCxn id="21" idx="1"/>
          </p:cNvCxnSpPr>
          <p:nvPr/>
        </p:nvCxnSpPr>
        <p:spPr>
          <a:xfrm flipV="1">
            <a:off x="7805854" y="5259077"/>
            <a:ext cx="1335251" cy="37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9590106" y="4152487"/>
            <a:ext cx="449002" cy="105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41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3" y="98591"/>
            <a:ext cx="3245750" cy="22653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046" y="589356"/>
            <a:ext cx="3181350" cy="4572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046" y="1760933"/>
            <a:ext cx="3143250" cy="4000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948" y="72780"/>
            <a:ext cx="752475" cy="438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046" y="1341832"/>
            <a:ext cx="1600200" cy="323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8423" y="98591"/>
            <a:ext cx="534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Так </a:t>
            </a:r>
            <a:r>
              <a:rPr lang="ru-RU" dirty="0" err="1" smtClean="0"/>
              <a:t>працю</a:t>
            </a:r>
            <a:r>
              <a:rPr lang="uk-UA" dirty="0" smtClean="0"/>
              <a:t>є </a:t>
            </a:r>
            <a:r>
              <a:rPr lang="uk-UA" dirty="0" err="1" smtClean="0"/>
              <a:t>рендер</a:t>
            </a:r>
            <a:r>
              <a:rPr lang="uk-UA" dirty="0" smtClean="0"/>
              <a:t>: зверху вниз(від батька до дітей)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5084246" y="1341832"/>
            <a:ext cx="453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Після </a:t>
            </a:r>
            <a:r>
              <a:rPr lang="uk-UA" dirty="0" err="1" smtClean="0"/>
              <a:t>рендера</a:t>
            </a:r>
            <a:r>
              <a:rPr lang="uk-UA" dirty="0" smtClean="0"/>
              <a:t> запускається рух знизу вверх 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3906981" y="2432382"/>
            <a:ext cx="452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 черзі в кожної дитини викликається свій </a:t>
            </a:r>
            <a:endParaRPr lang="uk-UA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4963885" y="1665682"/>
            <a:ext cx="3004457" cy="87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60" y="2413700"/>
            <a:ext cx="1162050" cy="4286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48" y="2766389"/>
            <a:ext cx="3859333" cy="406927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2185" y="2766389"/>
            <a:ext cx="3621788" cy="406927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2921" y="5138490"/>
            <a:ext cx="752475" cy="42862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5249" y="2819689"/>
            <a:ext cx="3860075" cy="401597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514" y="3061240"/>
            <a:ext cx="828675" cy="333375"/>
          </a:xfrm>
          <a:prstGeom prst="rect">
            <a:avLst/>
          </a:prstGeom>
        </p:spPr>
      </p:pic>
      <p:cxnSp>
        <p:nvCxnSpPr>
          <p:cNvPr id="19" name="Прямая со стрелкой 18"/>
          <p:cNvCxnSpPr/>
          <p:nvPr/>
        </p:nvCxnSpPr>
        <p:spPr>
          <a:xfrm>
            <a:off x="1852551" y="3522932"/>
            <a:ext cx="2802576" cy="246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777717" y="3522932"/>
            <a:ext cx="2867519" cy="2295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9417133" y="3740727"/>
            <a:ext cx="403761" cy="1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4576" y="1150159"/>
            <a:ext cx="1704975" cy="112395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9438" y="301235"/>
            <a:ext cx="952500" cy="333375"/>
          </a:xfrm>
          <a:prstGeom prst="rect">
            <a:avLst/>
          </a:prstGeom>
        </p:spPr>
      </p:pic>
      <p:cxnSp>
        <p:nvCxnSpPr>
          <p:cNvPr id="28" name="Прямая со стрелкой 27"/>
          <p:cNvCxnSpPr>
            <a:stCxn id="26" idx="2"/>
            <a:endCxn id="25" idx="0"/>
          </p:cNvCxnSpPr>
          <p:nvPr/>
        </p:nvCxnSpPr>
        <p:spPr>
          <a:xfrm>
            <a:off x="10925688" y="634610"/>
            <a:ext cx="61376" cy="515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9203377" y="724395"/>
            <a:ext cx="1246061" cy="211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13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1" y="78026"/>
            <a:ext cx="4677690" cy="449397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14039" y="2910468"/>
            <a:ext cx="278781" cy="200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951141" y="178420"/>
            <a:ext cx="7240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ref  </a:t>
            </a:r>
            <a:r>
              <a:rPr lang="uk-UA" dirty="0" smtClean="0"/>
              <a:t>приймає лямбда функцію і як аргумент передає </a:t>
            </a:r>
            <a:r>
              <a:rPr lang="uk-UA" b="1" dirty="0" smtClean="0"/>
              <a:t>себе</a:t>
            </a:r>
            <a:r>
              <a:rPr lang="uk-UA" dirty="0" smtClean="0"/>
              <a:t> туди, </a:t>
            </a:r>
          </a:p>
          <a:p>
            <a:pPr marL="342900" indent="-342900">
              <a:buAutoNum type="arabicPeriod"/>
            </a:pPr>
            <a:r>
              <a:rPr lang="en-US" dirty="0" smtClean="0"/>
              <a:t>ref  </a:t>
            </a:r>
            <a:r>
              <a:rPr lang="uk-UA" dirty="0" smtClean="0"/>
              <a:t>викликається </a:t>
            </a:r>
            <a:r>
              <a:rPr lang="uk-UA" b="1" dirty="0" smtClean="0"/>
              <a:t>негайно</a:t>
            </a:r>
            <a:r>
              <a:rPr lang="uk-UA" dirty="0" smtClean="0"/>
              <a:t> як тільки даний компонент був </a:t>
            </a:r>
            <a:r>
              <a:rPr lang="uk-UA" b="1" dirty="0" smtClean="0"/>
              <a:t>змонтований</a:t>
            </a:r>
            <a:r>
              <a:rPr lang="uk-UA" dirty="0" smtClean="0"/>
              <a:t> або </a:t>
            </a:r>
            <a:r>
              <a:rPr lang="uk-UA" b="1" dirty="0" smtClean="0"/>
              <a:t>розмонтований</a:t>
            </a:r>
            <a:r>
              <a:rPr lang="uk-UA" dirty="0" smtClean="0"/>
              <a:t> у реальному </a:t>
            </a:r>
            <a:r>
              <a:rPr lang="en-US" dirty="0" smtClean="0"/>
              <a:t>DOM-</a:t>
            </a:r>
            <a:r>
              <a:rPr lang="uk-UA" dirty="0" smtClean="0"/>
              <a:t>і.</a:t>
            </a:r>
          </a:p>
          <a:p>
            <a:pPr marL="342900" indent="-342900">
              <a:buAutoNum type="arabicPeriod"/>
            </a:pPr>
            <a:endParaRPr lang="uk-UA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63737" y="1085346"/>
            <a:ext cx="588041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are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invoked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before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componentDidMount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or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componentDidUpdate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lifecycle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hooks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1092820" y="2720898"/>
            <a:ext cx="289931" cy="289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1092820" y="446049"/>
            <a:ext cx="9378175" cy="2185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43" y="1909309"/>
            <a:ext cx="4772025" cy="2657475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 flipV="1">
            <a:off x="5781907" y="3646449"/>
            <a:ext cx="1354873" cy="334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5921298" y="3869473"/>
            <a:ext cx="379141" cy="111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34976" y="2899317"/>
            <a:ext cx="363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ref </a:t>
            </a:r>
            <a:r>
              <a:rPr lang="uk-UA" dirty="0" smtClean="0">
                <a:solidFill>
                  <a:srgbClr val="FF0000"/>
                </a:solidFill>
              </a:rPr>
              <a:t>працює і в </a:t>
            </a:r>
            <a:r>
              <a:rPr lang="uk-UA" dirty="0" err="1" smtClean="0">
                <a:solidFill>
                  <a:srgbClr val="FF0000"/>
                </a:solidFill>
              </a:rPr>
              <a:t>кастомних</a:t>
            </a:r>
            <a:r>
              <a:rPr lang="uk-UA" dirty="0" smtClean="0">
                <a:solidFill>
                  <a:srgbClr val="FF0000"/>
                </a:solidFill>
              </a:rPr>
              <a:t> елементів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7136780" y="3196503"/>
            <a:ext cx="1037064" cy="342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6634976" y="3617304"/>
            <a:ext cx="0" cy="134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43" y="4694663"/>
            <a:ext cx="4114800" cy="809625"/>
          </a:xfrm>
          <a:prstGeom prst="rect">
            <a:avLst/>
          </a:prstGeom>
        </p:spPr>
      </p:pic>
      <p:cxnSp>
        <p:nvCxnSpPr>
          <p:cNvPr id="26" name="Прямая соединительная линия 25"/>
          <p:cNvCxnSpPr/>
          <p:nvPr/>
        </p:nvCxnSpPr>
        <p:spPr>
          <a:xfrm>
            <a:off x="5363737" y="2213158"/>
            <a:ext cx="376975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363737" y="5013434"/>
            <a:ext cx="361209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10638" y="1846858"/>
            <a:ext cx="2056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При чому </a:t>
            </a:r>
            <a:r>
              <a:rPr lang="uk-UA" dirty="0" err="1" smtClean="0"/>
              <a:t>шоби</a:t>
            </a:r>
            <a:r>
              <a:rPr lang="uk-UA" dirty="0" smtClean="0"/>
              <a:t> воно працювало треба вказувати компонент як </a:t>
            </a:r>
            <a:r>
              <a:rPr lang="uk-UA" sz="2400" b="1" dirty="0" smtClean="0">
                <a:solidFill>
                  <a:schemeClr val="accent1"/>
                </a:solidFill>
              </a:rPr>
              <a:t>клас</a:t>
            </a:r>
            <a:endParaRPr lang="uk-UA" sz="2400" b="1" dirty="0">
              <a:solidFill>
                <a:schemeClr val="accent1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 flipV="1">
            <a:off x="9061923" y="2339666"/>
            <a:ext cx="1349249" cy="77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>
            <a:off x="8975834" y="3277413"/>
            <a:ext cx="1480759" cy="141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07" y="4156796"/>
            <a:ext cx="4047141" cy="2412169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 flipH="1">
            <a:off x="2921876" y="3268649"/>
            <a:ext cx="7489296" cy="2060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1351221" y="5462248"/>
            <a:ext cx="1413001" cy="140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>
            <a:off x="1208690" y="4424855"/>
            <a:ext cx="620110" cy="12931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219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4" y="163704"/>
            <a:ext cx="6181725" cy="4657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3210" y="1663547"/>
            <a:ext cx="486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C000"/>
                </a:solidFill>
              </a:rPr>
              <a:t>Це приклад того що </a:t>
            </a:r>
            <a:r>
              <a:rPr lang="en-US" dirty="0" smtClean="0">
                <a:solidFill>
                  <a:srgbClr val="FFC000"/>
                </a:solidFill>
              </a:rPr>
              <a:t>ref </a:t>
            </a:r>
            <a:r>
              <a:rPr lang="uk-UA" dirty="0" smtClean="0">
                <a:solidFill>
                  <a:srgbClr val="FFC000"/>
                </a:solidFill>
              </a:rPr>
              <a:t>можна </a:t>
            </a:r>
            <a:r>
              <a:rPr lang="uk-UA" dirty="0" err="1" smtClean="0">
                <a:solidFill>
                  <a:srgbClr val="FFC000"/>
                </a:solidFill>
              </a:rPr>
              <a:t>юзати</a:t>
            </a:r>
            <a:r>
              <a:rPr lang="uk-UA" dirty="0" smtClean="0">
                <a:solidFill>
                  <a:srgbClr val="FFC000"/>
                </a:solidFill>
              </a:rPr>
              <a:t> в функції за умови, що </a:t>
            </a:r>
            <a:r>
              <a:rPr lang="en-US" dirty="0" smtClean="0">
                <a:solidFill>
                  <a:srgbClr val="FFC000"/>
                </a:solidFill>
              </a:rPr>
              <a:t>ref </a:t>
            </a:r>
            <a:r>
              <a:rPr lang="uk-UA" dirty="0" smtClean="0">
                <a:solidFill>
                  <a:srgbClr val="FFC000"/>
                </a:solidFill>
              </a:rPr>
              <a:t>посилається або на </a:t>
            </a:r>
            <a:r>
              <a:rPr lang="ru-RU" dirty="0" err="1" smtClean="0">
                <a:solidFill>
                  <a:srgbClr val="FFC000"/>
                </a:solidFill>
              </a:rPr>
              <a:t>класовий</a:t>
            </a:r>
            <a:r>
              <a:rPr lang="ru-RU" dirty="0" smtClean="0">
                <a:solidFill>
                  <a:srgbClr val="FFC000"/>
                </a:solidFill>
              </a:rPr>
              <a:t> </a:t>
            </a:r>
            <a:r>
              <a:rPr lang="ru-RU" dirty="0" err="1" smtClean="0">
                <a:solidFill>
                  <a:srgbClr val="FFC000"/>
                </a:solidFill>
              </a:rPr>
              <a:t>елемент</a:t>
            </a:r>
            <a:r>
              <a:rPr lang="ru-RU" dirty="0" smtClean="0">
                <a:solidFill>
                  <a:srgbClr val="FFC000"/>
                </a:solidFill>
              </a:rPr>
              <a:t>, </a:t>
            </a:r>
            <a:r>
              <a:rPr lang="ru-RU" dirty="0" err="1" smtClean="0">
                <a:solidFill>
                  <a:srgbClr val="FFC000"/>
                </a:solidFill>
              </a:rPr>
              <a:t>або</a:t>
            </a:r>
            <a:r>
              <a:rPr lang="ru-RU" dirty="0" smtClean="0">
                <a:solidFill>
                  <a:srgbClr val="FFC000"/>
                </a:solidFill>
              </a:rPr>
              <a:t> на </a:t>
            </a:r>
            <a:r>
              <a:rPr lang="ru-RU" dirty="0" err="1" smtClean="0">
                <a:solidFill>
                  <a:srgbClr val="FFC000"/>
                </a:solidFill>
              </a:rPr>
              <a:t>реальний</a:t>
            </a:r>
            <a:r>
              <a:rPr lang="ru-RU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DOM</a:t>
            </a:r>
            <a:endParaRPr lang="uk-UA" dirty="0">
              <a:solidFill>
                <a:srgbClr val="FFC000"/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914400" y="3007605"/>
            <a:ext cx="39660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1795750" y="539827"/>
            <a:ext cx="3635566" cy="12008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1311007" y="2492566"/>
            <a:ext cx="2831335" cy="9431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911" y="163704"/>
            <a:ext cx="4238625" cy="37814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82988" y="1288973"/>
            <a:ext cx="249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solidFill>
                  <a:srgbClr val="FFC000"/>
                </a:solidFill>
              </a:rPr>
              <a:t>Техніка</a:t>
            </a:r>
            <a:r>
              <a:rPr lang="en-US" sz="1400" dirty="0">
                <a:solidFill>
                  <a:srgbClr val="FFC000"/>
                </a:solidFill>
              </a:rPr>
              <a:t>:</a:t>
            </a:r>
            <a:r>
              <a:rPr lang="uk-UA" sz="1400" dirty="0" smtClean="0">
                <a:solidFill>
                  <a:srgbClr val="FFC000"/>
                </a:solidFill>
              </a:rPr>
              <a:t> як у батьківському елементі витягти </a:t>
            </a:r>
            <a:r>
              <a:rPr lang="en-US" sz="1400" dirty="0" smtClean="0">
                <a:solidFill>
                  <a:srgbClr val="FFC000"/>
                </a:solidFill>
              </a:rPr>
              <a:t>child </a:t>
            </a:r>
            <a:endParaRPr lang="uk-UA" sz="1400" dirty="0">
              <a:solidFill>
                <a:srgbClr val="FFC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7799942" y="1498294"/>
            <a:ext cx="1751682" cy="48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 flipV="1">
            <a:off x="7977475" y="1112704"/>
            <a:ext cx="2058891" cy="473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39911" y="4054207"/>
            <a:ext cx="5248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 smtClean="0"/>
              <a:t>Так як це лямбда – то </a:t>
            </a:r>
            <a:r>
              <a:rPr lang="en-US" sz="1400" dirty="0" smtClean="0"/>
              <a:t>this </a:t>
            </a:r>
            <a:r>
              <a:rPr lang="ru-RU" sz="1400" dirty="0" err="1" smtClean="0"/>
              <a:t>завжди</a:t>
            </a:r>
            <a:r>
              <a:rPr lang="ru-RU" sz="1400" dirty="0" smtClean="0"/>
              <a:t> </a:t>
            </a:r>
            <a:r>
              <a:rPr lang="en-US" sz="1400" dirty="0" smtClean="0"/>
              <a:t>Parent (</a:t>
            </a:r>
            <a:r>
              <a:rPr lang="uk-UA" sz="1400" dirty="0" smtClean="0"/>
              <a:t>встановлюється на місці</a:t>
            </a:r>
            <a:r>
              <a:rPr lang="en-US" sz="1400" dirty="0" smtClean="0"/>
              <a:t>)</a:t>
            </a:r>
            <a:endParaRPr lang="uk-UA" sz="1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7458419" y="3084723"/>
            <a:ext cx="1465244" cy="104660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8394853" y="3007605"/>
            <a:ext cx="2247441" cy="0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олилиния 24"/>
          <p:cNvSpPr/>
          <p:nvPr/>
        </p:nvSpPr>
        <p:spPr>
          <a:xfrm>
            <a:off x="9231905" y="561860"/>
            <a:ext cx="1520558" cy="2236424"/>
          </a:xfrm>
          <a:custGeom>
            <a:avLst/>
            <a:gdLst>
              <a:gd name="connsiteX0" fmla="*/ 407854 w 1520558"/>
              <a:gd name="connsiteY0" fmla="*/ 2236424 h 2236424"/>
              <a:gd name="connsiteX1" fmla="*/ 462938 w 1520558"/>
              <a:gd name="connsiteY1" fmla="*/ 2214391 h 2236424"/>
              <a:gd name="connsiteX2" fmla="*/ 495989 w 1520558"/>
              <a:gd name="connsiteY2" fmla="*/ 2192357 h 2236424"/>
              <a:gd name="connsiteX3" fmla="*/ 540056 w 1520558"/>
              <a:gd name="connsiteY3" fmla="*/ 2170323 h 2236424"/>
              <a:gd name="connsiteX4" fmla="*/ 617175 w 1520558"/>
              <a:gd name="connsiteY4" fmla="*/ 2115239 h 2236424"/>
              <a:gd name="connsiteX5" fmla="*/ 672259 w 1520558"/>
              <a:gd name="connsiteY5" fmla="*/ 2049138 h 2236424"/>
              <a:gd name="connsiteX6" fmla="*/ 738360 w 1520558"/>
              <a:gd name="connsiteY6" fmla="*/ 2005070 h 2236424"/>
              <a:gd name="connsiteX7" fmla="*/ 782428 w 1520558"/>
              <a:gd name="connsiteY7" fmla="*/ 1938969 h 2236424"/>
              <a:gd name="connsiteX8" fmla="*/ 815478 w 1520558"/>
              <a:gd name="connsiteY8" fmla="*/ 1905918 h 2236424"/>
              <a:gd name="connsiteX9" fmla="*/ 837512 w 1520558"/>
              <a:gd name="connsiteY9" fmla="*/ 1872868 h 2236424"/>
              <a:gd name="connsiteX10" fmla="*/ 870562 w 1520558"/>
              <a:gd name="connsiteY10" fmla="*/ 1861851 h 2236424"/>
              <a:gd name="connsiteX11" fmla="*/ 936664 w 1520558"/>
              <a:gd name="connsiteY11" fmla="*/ 1795750 h 2236424"/>
              <a:gd name="connsiteX12" fmla="*/ 969714 w 1520558"/>
              <a:gd name="connsiteY12" fmla="*/ 1762699 h 2236424"/>
              <a:gd name="connsiteX13" fmla="*/ 1035815 w 1520558"/>
              <a:gd name="connsiteY13" fmla="*/ 1718632 h 2236424"/>
              <a:gd name="connsiteX14" fmla="*/ 1068866 w 1520558"/>
              <a:gd name="connsiteY14" fmla="*/ 1663547 h 2236424"/>
              <a:gd name="connsiteX15" fmla="*/ 1134967 w 1520558"/>
              <a:gd name="connsiteY15" fmla="*/ 1575412 h 2236424"/>
              <a:gd name="connsiteX16" fmla="*/ 1179035 w 1520558"/>
              <a:gd name="connsiteY16" fmla="*/ 1520328 h 2236424"/>
              <a:gd name="connsiteX17" fmla="*/ 1190052 w 1520558"/>
              <a:gd name="connsiteY17" fmla="*/ 1487277 h 2236424"/>
              <a:gd name="connsiteX18" fmla="*/ 1212085 w 1520558"/>
              <a:gd name="connsiteY18" fmla="*/ 1454227 h 2236424"/>
              <a:gd name="connsiteX19" fmla="*/ 1278187 w 1520558"/>
              <a:gd name="connsiteY19" fmla="*/ 1366092 h 2236424"/>
              <a:gd name="connsiteX20" fmla="*/ 1333271 w 1520558"/>
              <a:gd name="connsiteY20" fmla="*/ 1288974 h 2236424"/>
              <a:gd name="connsiteX21" fmla="*/ 1377338 w 1520558"/>
              <a:gd name="connsiteY21" fmla="*/ 1222873 h 2236424"/>
              <a:gd name="connsiteX22" fmla="*/ 1399372 w 1520558"/>
              <a:gd name="connsiteY22" fmla="*/ 1156771 h 2236424"/>
              <a:gd name="connsiteX23" fmla="*/ 1410389 w 1520558"/>
              <a:gd name="connsiteY23" fmla="*/ 1123721 h 2236424"/>
              <a:gd name="connsiteX24" fmla="*/ 1432423 w 1520558"/>
              <a:gd name="connsiteY24" fmla="*/ 1090670 h 2236424"/>
              <a:gd name="connsiteX25" fmla="*/ 1443440 w 1520558"/>
              <a:gd name="connsiteY25" fmla="*/ 1057620 h 2236424"/>
              <a:gd name="connsiteX26" fmla="*/ 1465473 w 1520558"/>
              <a:gd name="connsiteY26" fmla="*/ 958468 h 2236424"/>
              <a:gd name="connsiteX27" fmla="*/ 1487507 w 1520558"/>
              <a:gd name="connsiteY27" fmla="*/ 914400 h 2236424"/>
              <a:gd name="connsiteX28" fmla="*/ 1520558 w 1520558"/>
              <a:gd name="connsiteY28" fmla="*/ 782198 h 2236424"/>
              <a:gd name="connsiteX29" fmla="*/ 1498524 w 1520558"/>
              <a:gd name="connsiteY29" fmla="*/ 528810 h 2236424"/>
              <a:gd name="connsiteX30" fmla="*/ 1487507 w 1520558"/>
              <a:gd name="connsiteY30" fmla="*/ 451692 h 2236424"/>
              <a:gd name="connsiteX31" fmla="*/ 1465473 w 1520558"/>
              <a:gd name="connsiteY31" fmla="*/ 407624 h 2236424"/>
              <a:gd name="connsiteX32" fmla="*/ 1421406 w 1520558"/>
              <a:gd name="connsiteY32" fmla="*/ 330506 h 2236424"/>
              <a:gd name="connsiteX33" fmla="*/ 1410389 w 1520558"/>
              <a:gd name="connsiteY33" fmla="*/ 297456 h 2236424"/>
              <a:gd name="connsiteX34" fmla="*/ 1344288 w 1520558"/>
              <a:gd name="connsiteY34" fmla="*/ 242371 h 2236424"/>
              <a:gd name="connsiteX35" fmla="*/ 1311237 w 1520558"/>
              <a:gd name="connsiteY35" fmla="*/ 209321 h 2236424"/>
              <a:gd name="connsiteX36" fmla="*/ 1245136 w 1520558"/>
              <a:gd name="connsiteY36" fmla="*/ 187287 h 2236424"/>
              <a:gd name="connsiteX37" fmla="*/ 1212085 w 1520558"/>
              <a:gd name="connsiteY37" fmla="*/ 165253 h 2236424"/>
              <a:gd name="connsiteX38" fmla="*/ 1112934 w 1520558"/>
              <a:gd name="connsiteY38" fmla="*/ 143220 h 2236424"/>
              <a:gd name="connsiteX39" fmla="*/ 1079883 w 1520558"/>
              <a:gd name="connsiteY39" fmla="*/ 132203 h 2236424"/>
              <a:gd name="connsiteX40" fmla="*/ 892596 w 1520558"/>
              <a:gd name="connsiteY40" fmla="*/ 99152 h 2236424"/>
              <a:gd name="connsiteX41" fmla="*/ 661242 w 1520558"/>
              <a:gd name="connsiteY41" fmla="*/ 77118 h 2236424"/>
              <a:gd name="connsiteX42" fmla="*/ 55314 w 1520558"/>
              <a:gd name="connsiteY42" fmla="*/ 66101 h 2236424"/>
              <a:gd name="connsiteX43" fmla="*/ 22264 w 1520558"/>
              <a:gd name="connsiteY43" fmla="*/ 55085 h 2236424"/>
              <a:gd name="connsiteX44" fmla="*/ 230 w 1520558"/>
              <a:gd name="connsiteY44" fmla="*/ 0 h 223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520558" h="2236424">
                <a:moveTo>
                  <a:pt x="407854" y="2236424"/>
                </a:moveTo>
                <a:cubicBezTo>
                  <a:pt x="426215" y="2229080"/>
                  <a:pt x="445250" y="2223235"/>
                  <a:pt x="462938" y="2214391"/>
                </a:cubicBezTo>
                <a:cubicBezTo>
                  <a:pt x="474781" y="2208470"/>
                  <a:pt x="484493" y="2198926"/>
                  <a:pt x="495989" y="2192357"/>
                </a:cubicBezTo>
                <a:cubicBezTo>
                  <a:pt x="510248" y="2184209"/>
                  <a:pt x="525797" y="2178471"/>
                  <a:pt x="540056" y="2170323"/>
                </a:cubicBezTo>
                <a:cubicBezTo>
                  <a:pt x="562607" y="2157437"/>
                  <a:pt x="598261" y="2129424"/>
                  <a:pt x="617175" y="2115239"/>
                </a:cubicBezTo>
                <a:cubicBezTo>
                  <a:pt x="636762" y="2085857"/>
                  <a:pt x="642893" y="2071978"/>
                  <a:pt x="672259" y="2049138"/>
                </a:cubicBezTo>
                <a:cubicBezTo>
                  <a:pt x="693162" y="2032880"/>
                  <a:pt x="738360" y="2005070"/>
                  <a:pt x="738360" y="2005070"/>
                </a:cubicBezTo>
                <a:cubicBezTo>
                  <a:pt x="753049" y="1983036"/>
                  <a:pt x="763703" y="1957694"/>
                  <a:pt x="782428" y="1938969"/>
                </a:cubicBezTo>
                <a:cubicBezTo>
                  <a:pt x="793445" y="1927952"/>
                  <a:pt x="805504" y="1917887"/>
                  <a:pt x="815478" y="1905918"/>
                </a:cubicBezTo>
                <a:cubicBezTo>
                  <a:pt x="823954" y="1895746"/>
                  <a:pt x="827173" y="1881139"/>
                  <a:pt x="837512" y="1872868"/>
                </a:cubicBezTo>
                <a:cubicBezTo>
                  <a:pt x="846580" y="1865614"/>
                  <a:pt x="859545" y="1865523"/>
                  <a:pt x="870562" y="1861851"/>
                </a:cubicBezTo>
                <a:lnTo>
                  <a:pt x="936664" y="1795750"/>
                </a:lnTo>
                <a:cubicBezTo>
                  <a:pt x="947681" y="1784733"/>
                  <a:pt x="956750" y="1771341"/>
                  <a:pt x="969714" y="1762699"/>
                </a:cubicBezTo>
                <a:lnTo>
                  <a:pt x="1035815" y="1718632"/>
                </a:lnTo>
                <a:cubicBezTo>
                  <a:pt x="1046832" y="1700270"/>
                  <a:pt x="1056677" y="1681153"/>
                  <a:pt x="1068866" y="1663547"/>
                </a:cubicBezTo>
                <a:cubicBezTo>
                  <a:pt x="1089769" y="1633354"/>
                  <a:pt x="1134967" y="1575412"/>
                  <a:pt x="1134967" y="1575412"/>
                </a:cubicBezTo>
                <a:cubicBezTo>
                  <a:pt x="1162659" y="1492339"/>
                  <a:pt x="1122083" y="1591518"/>
                  <a:pt x="1179035" y="1520328"/>
                </a:cubicBezTo>
                <a:cubicBezTo>
                  <a:pt x="1186290" y="1511260"/>
                  <a:pt x="1184859" y="1497664"/>
                  <a:pt x="1190052" y="1487277"/>
                </a:cubicBezTo>
                <a:cubicBezTo>
                  <a:pt x="1195973" y="1475434"/>
                  <a:pt x="1204297" y="1464935"/>
                  <a:pt x="1212085" y="1454227"/>
                </a:cubicBezTo>
                <a:cubicBezTo>
                  <a:pt x="1233685" y="1424528"/>
                  <a:pt x="1257817" y="1396648"/>
                  <a:pt x="1278187" y="1366092"/>
                </a:cubicBezTo>
                <a:cubicBezTo>
                  <a:pt x="1349789" y="1258684"/>
                  <a:pt x="1237659" y="1425561"/>
                  <a:pt x="1333271" y="1288974"/>
                </a:cubicBezTo>
                <a:cubicBezTo>
                  <a:pt x="1348457" y="1267280"/>
                  <a:pt x="1368964" y="1247995"/>
                  <a:pt x="1377338" y="1222873"/>
                </a:cubicBezTo>
                <a:lnTo>
                  <a:pt x="1399372" y="1156771"/>
                </a:lnTo>
                <a:cubicBezTo>
                  <a:pt x="1403044" y="1145754"/>
                  <a:pt x="1403947" y="1133383"/>
                  <a:pt x="1410389" y="1123721"/>
                </a:cubicBezTo>
                <a:cubicBezTo>
                  <a:pt x="1417734" y="1112704"/>
                  <a:pt x="1426501" y="1102513"/>
                  <a:pt x="1432423" y="1090670"/>
                </a:cubicBezTo>
                <a:cubicBezTo>
                  <a:pt x="1437616" y="1080283"/>
                  <a:pt x="1440624" y="1068886"/>
                  <a:pt x="1443440" y="1057620"/>
                </a:cubicBezTo>
                <a:cubicBezTo>
                  <a:pt x="1448678" y="1036668"/>
                  <a:pt x="1456987" y="981096"/>
                  <a:pt x="1465473" y="958468"/>
                </a:cubicBezTo>
                <a:cubicBezTo>
                  <a:pt x="1471240" y="943091"/>
                  <a:pt x="1482608" y="930076"/>
                  <a:pt x="1487507" y="914400"/>
                </a:cubicBezTo>
                <a:cubicBezTo>
                  <a:pt x="1501056" y="871044"/>
                  <a:pt x="1520558" y="782198"/>
                  <a:pt x="1520558" y="782198"/>
                </a:cubicBezTo>
                <a:cubicBezTo>
                  <a:pt x="1501431" y="437914"/>
                  <a:pt x="1524525" y="684813"/>
                  <a:pt x="1498524" y="528810"/>
                </a:cubicBezTo>
                <a:cubicBezTo>
                  <a:pt x="1494255" y="503196"/>
                  <a:pt x="1494339" y="476744"/>
                  <a:pt x="1487507" y="451692"/>
                </a:cubicBezTo>
                <a:cubicBezTo>
                  <a:pt x="1483186" y="435848"/>
                  <a:pt x="1471240" y="423001"/>
                  <a:pt x="1465473" y="407624"/>
                </a:cubicBezTo>
                <a:cubicBezTo>
                  <a:pt x="1438841" y="336605"/>
                  <a:pt x="1477342" y="386444"/>
                  <a:pt x="1421406" y="330506"/>
                </a:cubicBezTo>
                <a:cubicBezTo>
                  <a:pt x="1417734" y="319489"/>
                  <a:pt x="1416831" y="307118"/>
                  <a:pt x="1410389" y="297456"/>
                </a:cubicBezTo>
                <a:cubicBezTo>
                  <a:pt x="1386250" y="261249"/>
                  <a:pt x="1374771" y="267774"/>
                  <a:pt x="1344288" y="242371"/>
                </a:cubicBezTo>
                <a:cubicBezTo>
                  <a:pt x="1332319" y="232397"/>
                  <a:pt x="1324857" y="216887"/>
                  <a:pt x="1311237" y="209321"/>
                </a:cubicBezTo>
                <a:cubicBezTo>
                  <a:pt x="1290934" y="198042"/>
                  <a:pt x="1264461" y="200170"/>
                  <a:pt x="1245136" y="187287"/>
                </a:cubicBezTo>
                <a:cubicBezTo>
                  <a:pt x="1234119" y="179942"/>
                  <a:pt x="1224255" y="170469"/>
                  <a:pt x="1212085" y="165253"/>
                </a:cubicBezTo>
                <a:cubicBezTo>
                  <a:pt x="1196246" y="158465"/>
                  <a:pt x="1125490" y="146359"/>
                  <a:pt x="1112934" y="143220"/>
                </a:cubicBezTo>
                <a:cubicBezTo>
                  <a:pt x="1101668" y="140404"/>
                  <a:pt x="1091149" y="135020"/>
                  <a:pt x="1079883" y="132203"/>
                </a:cubicBezTo>
                <a:cubicBezTo>
                  <a:pt x="1037778" y="121677"/>
                  <a:pt x="907782" y="102189"/>
                  <a:pt x="892596" y="99152"/>
                </a:cubicBezTo>
                <a:cubicBezTo>
                  <a:pt x="792173" y="79067"/>
                  <a:pt x="817249" y="81513"/>
                  <a:pt x="661242" y="77118"/>
                </a:cubicBezTo>
                <a:lnTo>
                  <a:pt x="55314" y="66101"/>
                </a:lnTo>
                <a:cubicBezTo>
                  <a:pt x="44297" y="62429"/>
                  <a:pt x="31332" y="62339"/>
                  <a:pt x="22264" y="55085"/>
                </a:cubicBezTo>
                <a:cubicBezTo>
                  <a:pt x="-3844" y="34199"/>
                  <a:pt x="230" y="25137"/>
                  <a:pt x="230" y="0"/>
                </a:cubicBezTo>
              </a:path>
            </a:pathLst>
          </a:cu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7" name="Прямая со стрелкой 26"/>
          <p:cNvCxnSpPr>
            <a:stCxn id="25" idx="42"/>
          </p:cNvCxnSpPr>
          <p:nvPr/>
        </p:nvCxnSpPr>
        <p:spPr>
          <a:xfrm flipH="1" flipV="1">
            <a:off x="9210101" y="539827"/>
            <a:ext cx="77118" cy="8813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799942" y="2148289"/>
            <a:ext cx="1123721" cy="72711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олилиния 30"/>
          <p:cNvSpPr/>
          <p:nvPr/>
        </p:nvSpPr>
        <p:spPr>
          <a:xfrm>
            <a:off x="7766892" y="672029"/>
            <a:ext cx="1410159" cy="330506"/>
          </a:xfrm>
          <a:custGeom>
            <a:avLst/>
            <a:gdLst>
              <a:gd name="connsiteX0" fmla="*/ 0 w 1410159"/>
              <a:gd name="connsiteY0" fmla="*/ 330506 h 330506"/>
              <a:gd name="connsiteX1" fmla="*/ 88135 w 1410159"/>
              <a:gd name="connsiteY1" fmla="*/ 275422 h 330506"/>
              <a:gd name="connsiteX2" fmla="*/ 132202 w 1410159"/>
              <a:gd name="connsiteY2" fmla="*/ 242371 h 330506"/>
              <a:gd name="connsiteX3" fmla="*/ 198303 w 1410159"/>
              <a:gd name="connsiteY3" fmla="*/ 176270 h 330506"/>
              <a:gd name="connsiteX4" fmla="*/ 231354 w 1410159"/>
              <a:gd name="connsiteY4" fmla="*/ 132202 h 330506"/>
              <a:gd name="connsiteX5" fmla="*/ 275421 w 1410159"/>
              <a:gd name="connsiteY5" fmla="*/ 110169 h 330506"/>
              <a:gd name="connsiteX6" fmla="*/ 330506 w 1410159"/>
              <a:gd name="connsiteY6" fmla="*/ 88135 h 330506"/>
              <a:gd name="connsiteX7" fmla="*/ 363556 w 1410159"/>
              <a:gd name="connsiteY7" fmla="*/ 77118 h 330506"/>
              <a:gd name="connsiteX8" fmla="*/ 396607 w 1410159"/>
              <a:gd name="connsiteY8" fmla="*/ 55084 h 330506"/>
              <a:gd name="connsiteX9" fmla="*/ 473725 w 1410159"/>
              <a:gd name="connsiteY9" fmla="*/ 33051 h 330506"/>
              <a:gd name="connsiteX10" fmla="*/ 539826 w 1410159"/>
              <a:gd name="connsiteY10" fmla="*/ 11017 h 330506"/>
              <a:gd name="connsiteX11" fmla="*/ 738130 w 1410159"/>
              <a:gd name="connsiteY11" fmla="*/ 0 h 330506"/>
              <a:gd name="connsiteX12" fmla="*/ 1112703 w 1410159"/>
              <a:gd name="connsiteY12" fmla="*/ 11017 h 330506"/>
              <a:gd name="connsiteX13" fmla="*/ 1200838 w 1410159"/>
              <a:gd name="connsiteY13" fmla="*/ 33051 h 330506"/>
              <a:gd name="connsiteX14" fmla="*/ 1233889 w 1410159"/>
              <a:gd name="connsiteY14" fmla="*/ 55084 h 330506"/>
              <a:gd name="connsiteX15" fmla="*/ 1277956 w 1410159"/>
              <a:gd name="connsiteY15" fmla="*/ 66101 h 330506"/>
              <a:gd name="connsiteX16" fmla="*/ 1366091 w 1410159"/>
              <a:gd name="connsiteY16" fmla="*/ 165253 h 330506"/>
              <a:gd name="connsiteX17" fmla="*/ 1388125 w 1410159"/>
              <a:gd name="connsiteY17" fmla="*/ 209320 h 330506"/>
              <a:gd name="connsiteX18" fmla="*/ 1410159 w 1410159"/>
              <a:gd name="connsiteY18" fmla="*/ 275422 h 33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10159" h="330506">
                <a:moveTo>
                  <a:pt x="0" y="330506"/>
                </a:moveTo>
                <a:cubicBezTo>
                  <a:pt x="32137" y="311223"/>
                  <a:pt x="58477" y="296606"/>
                  <a:pt x="88135" y="275422"/>
                </a:cubicBezTo>
                <a:cubicBezTo>
                  <a:pt x="103076" y="264750"/>
                  <a:pt x="118554" y="254654"/>
                  <a:pt x="132202" y="242371"/>
                </a:cubicBezTo>
                <a:cubicBezTo>
                  <a:pt x="155363" y="221526"/>
                  <a:pt x="179607" y="201198"/>
                  <a:pt x="198303" y="176270"/>
                </a:cubicBezTo>
                <a:cubicBezTo>
                  <a:pt x="209320" y="161581"/>
                  <a:pt x="217413" y="144152"/>
                  <a:pt x="231354" y="132202"/>
                </a:cubicBezTo>
                <a:cubicBezTo>
                  <a:pt x="243823" y="121514"/>
                  <a:pt x="260414" y="116839"/>
                  <a:pt x="275421" y="110169"/>
                </a:cubicBezTo>
                <a:cubicBezTo>
                  <a:pt x="293493" y="102137"/>
                  <a:pt x="311989" y="95079"/>
                  <a:pt x="330506" y="88135"/>
                </a:cubicBezTo>
                <a:cubicBezTo>
                  <a:pt x="341379" y="84057"/>
                  <a:pt x="353169" y="82311"/>
                  <a:pt x="363556" y="77118"/>
                </a:cubicBezTo>
                <a:cubicBezTo>
                  <a:pt x="375399" y="71196"/>
                  <a:pt x="384764" y="61006"/>
                  <a:pt x="396607" y="55084"/>
                </a:cubicBezTo>
                <a:cubicBezTo>
                  <a:pt x="415125" y="45825"/>
                  <a:pt x="456068" y="38348"/>
                  <a:pt x="473725" y="33051"/>
                </a:cubicBezTo>
                <a:cubicBezTo>
                  <a:pt x="495971" y="26377"/>
                  <a:pt x="516780" y="13898"/>
                  <a:pt x="539826" y="11017"/>
                </a:cubicBezTo>
                <a:cubicBezTo>
                  <a:pt x="605518" y="2805"/>
                  <a:pt x="672029" y="3672"/>
                  <a:pt x="738130" y="0"/>
                </a:cubicBezTo>
                <a:cubicBezTo>
                  <a:pt x="862988" y="3672"/>
                  <a:pt x="987955" y="4620"/>
                  <a:pt x="1112703" y="11017"/>
                </a:cubicBezTo>
                <a:cubicBezTo>
                  <a:pt x="1126713" y="11735"/>
                  <a:pt x="1182559" y="23911"/>
                  <a:pt x="1200838" y="33051"/>
                </a:cubicBezTo>
                <a:cubicBezTo>
                  <a:pt x="1212681" y="38972"/>
                  <a:pt x="1221719" y="49868"/>
                  <a:pt x="1233889" y="55084"/>
                </a:cubicBezTo>
                <a:cubicBezTo>
                  <a:pt x="1247806" y="61048"/>
                  <a:pt x="1263267" y="62429"/>
                  <a:pt x="1277956" y="66101"/>
                </a:cubicBezTo>
                <a:cubicBezTo>
                  <a:pt x="1322578" y="110723"/>
                  <a:pt x="1339878" y="119380"/>
                  <a:pt x="1366091" y="165253"/>
                </a:cubicBezTo>
                <a:cubicBezTo>
                  <a:pt x="1374239" y="179512"/>
                  <a:pt x="1382026" y="194072"/>
                  <a:pt x="1388125" y="209320"/>
                </a:cubicBezTo>
                <a:cubicBezTo>
                  <a:pt x="1396751" y="230885"/>
                  <a:pt x="1410159" y="275422"/>
                  <a:pt x="1410159" y="275422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3" name="Прямая со стрелкой 32"/>
          <p:cNvCxnSpPr>
            <a:stCxn id="31" idx="17"/>
          </p:cNvCxnSpPr>
          <p:nvPr/>
        </p:nvCxnSpPr>
        <p:spPr>
          <a:xfrm>
            <a:off x="9155017" y="881349"/>
            <a:ext cx="55084" cy="881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6725798" y="4363880"/>
            <a:ext cx="439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source-code-pro"/>
              </a:rPr>
              <a:t>this.inputElement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source-code-pro"/>
              </a:rPr>
              <a:t>Parent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will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be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set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DOM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node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corresponding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&lt;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source-code-pro"/>
              </a:rPr>
              <a:t>input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1A1A1A"/>
                </a:solidFill>
                <a:effectLst/>
                <a:latin typeface="source-code-pro"/>
              </a:rPr>
              <a:t>&gt;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element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in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the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source-code-pro"/>
              </a:rPr>
              <a:t>CustomTextInput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1029" y="4915739"/>
            <a:ext cx="258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 smtClean="0">
                <a:solidFill>
                  <a:srgbClr val="FF0000"/>
                </a:solidFill>
              </a:rPr>
              <a:t>Зверни увагу!!! </a:t>
            </a:r>
            <a:endParaRPr lang="uk-UA" sz="28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31510" y="4748084"/>
            <a:ext cx="563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Цей </a:t>
            </a:r>
            <a:r>
              <a:rPr lang="uk-UA" dirty="0" err="1" smtClean="0"/>
              <a:t>патерн</a:t>
            </a:r>
            <a:r>
              <a:rPr lang="uk-UA" dirty="0" smtClean="0"/>
              <a:t> працює для </a:t>
            </a:r>
            <a:r>
              <a:rPr lang="en-US" dirty="0" smtClean="0"/>
              <a:t>function </a:t>
            </a:r>
            <a:r>
              <a:rPr lang="uk-UA" dirty="0" smtClean="0"/>
              <a:t>і для </a:t>
            </a:r>
            <a:r>
              <a:rPr lang="en-US" dirty="0" smtClean="0"/>
              <a:t>class components, </a:t>
            </a:r>
            <a:endParaRPr lang="uk-UA" dirty="0" smtClean="0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3" y="5430778"/>
            <a:ext cx="6285066" cy="1303858"/>
          </a:xfrm>
          <a:prstGeom prst="rect">
            <a:avLst/>
          </a:prstGeom>
        </p:spPr>
      </p:pic>
      <p:cxnSp>
        <p:nvCxnSpPr>
          <p:cNvPr id="39" name="Прямая со стрелкой 38"/>
          <p:cNvCxnSpPr/>
          <p:nvPr/>
        </p:nvCxnSpPr>
        <p:spPr>
          <a:xfrm flipH="1" flipV="1">
            <a:off x="2533880" y="3084723"/>
            <a:ext cx="192794" cy="235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4450814" y="5662669"/>
            <a:ext cx="4296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015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9" y="661926"/>
            <a:ext cx="4762500" cy="1924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2020" y="7586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 in React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3194462" y="2410691"/>
            <a:ext cx="938151" cy="11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6532" y="2572717"/>
            <a:ext cx="30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style </a:t>
            </a:r>
            <a:r>
              <a:rPr lang="uk-UA" dirty="0" smtClean="0"/>
              <a:t>рекомендують не </a:t>
            </a:r>
            <a:r>
              <a:rPr lang="uk-UA" dirty="0" err="1" smtClean="0"/>
              <a:t>юзати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881" y="5557228"/>
            <a:ext cx="5876925" cy="714375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71602" y="6498501"/>
            <a:ext cx="9181853" cy="215444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console.log(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window.getComputedStyle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React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.findDOMNode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this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.refs.container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)).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getPropertyValue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border-radius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));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60" y="2959862"/>
            <a:ext cx="3895725" cy="3248025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>
            <a:off x="866899" y="4352232"/>
            <a:ext cx="783771" cy="118754"/>
          </a:xfrm>
          <a:custGeom>
            <a:avLst/>
            <a:gdLst>
              <a:gd name="connsiteX0" fmla="*/ 0 w 783771"/>
              <a:gd name="connsiteY0" fmla="*/ 118754 h 118754"/>
              <a:gd name="connsiteX1" fmla="*/ 47501 w 783771"/>
              <a:gd name="connsiteY1" fmla="*/ 59377 h 118754"/>
              <a:gd name="connsiteX2" fmla="*/ 83127 w 783771"/>
              <a:gd name="connsiteY2" fmla="*/ 47502 h 118754"/>
              <a:gd name="connsiteX3" fmla="*/ 178129 w 783771"/>
              <a:gd name="connsiteY3" fmla="*/ 23751 h 118754"/>
              <a:gd name="connsiteX4" fmla="*/ 213755 w 783771"/>
              <a:gd name="connsiteY4" fmla="*/ 11876 h 118754"/>
              <a:gd name="connsiteX5" fmla="*/ 320633 w 783771"/>
              <a:gd name="connsiteY5" fmla="*/ 0 h 118754"/>
              <a:gd name="connsiteX6" fmla="*/ 522514 w 783771"/>
              <a:gd name="connsiteY6" fmla="*/ 11876 h 118754"/>
              <a:gd name="connsiteX7" fmla="*/ 581890 w 783771"/>
              <a:gd name="connsiteY7" fmla="*/ 23751 h 118754"/>
              <a:gd name="connsiteX8" fmla="*/ 653142 w 783771"/>
              <a:gd name="connsiteY8" fmla="*/ 35626 h 118754"/>
              <a:gd name="connsiteX9" fmla="*/ 724394 w 783771"/>
              <a:gd name="connsiteY9" fmla="*/ 59377 h 118754"/>
              <a:gd name="connsiteX10" fmla="*/ 783771 w 783771"/>
              <a:gd name="connsiteY10" fmla="*/ 95003 h 11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3771" h="118754">
                <a:moveTo>
                  <a:pt x="0" y="118754"/>
                </a:moveTo>
                <a:cubicBezTo>
                  <a:pt x="15834" y="98962"/>
                  <a:pt x="28257" y="75872"/>
                  <a:pt x="47501" y="59377"/>
                </a:cubicBezTo>
                <a:cubicBezTo>
                  <a:pt x="57005" y="51231"/>
                  <a:pt x="71050" y="50796"/>
                  <a:pt x="83127" y="47502"/>
                </a:cubicBezTo>
                <a:cubicBezTo>
                  <a:pt x="114619" y="38913"/>
                  <a:pt x="147162" y="34073"/>
                  <a:pt x="178129" y="23751"/>
                </a:cubicBezTo>
                <a:cubicBezTo>
                  <a:pt x="190004" y="19793"/>
                  <a:pt x="201408" y="13934"/>
                  <a:pt x="213755" y="11876"/>
                </a:cubicBezTo>
                <a:cubicBezTo>
                  <a:pt x="249113" y="5983"/>
                  <a:pt x="285007" y="3959"/>
                  <a:pt x="320633" y="0"/>
                </a:cubicBezTo>
                <a:cubicBezTo>
                  <a:pt x="387927" y="3959"/>
                  <a:pt x="455381" y="5773"/>
                  <a:pt x="522514" y="11876"/>
                </a:cubicBezTo>
                <a:cubicBezTo>
                  <a:pt x="542615" y="13703"/>
                  <a:pt x="562032" y="20140"/>
                  <a:pt x="581890" y="23751"/>
                </a:cubicBezTo>
                <a:cubicBezTo>
                  <a:pt x="605580" y="28058"/>
                  <a:pt x="629391" y="31668"/>
                  <a:pt x="653142" y="35626"/>
                </a:cubicBezTo>
                <a:cubicBezTo>
                  <a:pt x="676893" y="43543"/>
                  <a:pt x="706691" y="41674"/>
                  <a:pt x="724394" y="59377"/>
                </a:cubicBezTo>
                <a:cubicBezTo>
                  <a:pt x="765618" y="100601"/>
                  <a:pt x="743226" y="95003"/>
                  <a:pt x="783771" y="950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2" name="Прямая со стрелкой 11"/>
          <p:cNvCxnSpPr>
            <a:stCxn id="10" idx="8"/>
          </p:cNvCxnSpPr>
          <p:nvPr/>
        </p:nvCxnSpPr>
        <p:spPr>
          <a:xfrm>
            <a:off x="1520041" y="4387858"/>
            <a:ext cx="178130" cy="10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377049" y="1519984"/>
            <a:ext cx="1436915" cy="32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020" y="474335"/>
            <a:ext cx="5934061" cy="371536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158" y="187155"/>
            <a:ext cx="3829297" cy="1457548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7030192" y="3420094"/>
            <a:ext cx="40257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24158" y="1959429"/>
            <a:ext cx="3967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Цей метод витягує </a:t>
            </a:r>
            <a:r>
              <a:rPr lang="uk-UA" sz="1400" dirty="0" err="1" smtClean="0"/>
              <a:t>обʼєкт</a:t>
            </a:r>
            <a:r>
              <a:rPr lang="uk-UA" sz="1400" dirty="0" smtClean="0"/>
              <a:t>, що відповідає за стиль компонента, при чому </a:t>
            </a:r>
            <a:r>
              <a:rPr lang="uk-UA" sz="1400" dirty="0" err="1" smtClean="0"/>
              <a:t>самообновляється</a:t>
            </a:r>
            <a:r>
              <a:rPr lang="uk-UA" sz="1400" dirty="0" smtClean="0"/>
              <a:t>. </a:t>
            </a:r>
            <a:endParaRPr lang="uk-UA" sz="14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8443356" y="2422566"/>
            <a:ext cx="1104405" cy="87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289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1635" y="323004"/>
            <a:ext cx="4258538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SFMono-Regular"/>
              </a:rPr>
              <a:t>spring(10, {stiffness: 120, damping: 17})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2" y="930418"/>
            <a:ext cx="7934325" cy="183832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V="1">
            <a:off x="783771" y="507670"/>
            <a:ext cx="498764" cy="46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V="1">
            <a:off x="1009403" y="692336"/>
            <a:ext cx="950026" cy="673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2" y="3133787"/>
            <a:ext cx="8048625" cy="542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1635" y="2768743"/>
            <a:ext cx="40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Можна застосовувати так звані </a:t>
            </a:r>
            <a:r>
              <a:rPr lang="uk-UA" dirty="0" err="1" smtClean="0"/>
              <a:t>пресети</a:t>
            </a:r>
            <a:endParaRPr lang="uk-UA" dirty="0"/>
          </a:p>
        </p:txBody>
      </p:sp>
      <p:cxnSp>
        <p:nvCxnSpPr>
          <p:cNvPr id="11" name="Прямая со стрелкой 10"/>
          <p:cNvCxnSpPr>
            <a:stCxn id="9" idx="3"/>
          </p:cNvCxnSpPr>
          <p:nvPr/>
        </p:nvCxnSpPr>
        <p:spPr>
          <a:xfrm>
            <a:off x="4529098" y="2953409"/>
            <a:ext cx="482289" cy="18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9" idx="3"/>
          </p:cNvCxnSpPr>
          <p:nvPr/>
        </p:nvCxnSpPr>
        <p:spPr>
          <a:xfrm>
            <a:off x="4529098" y="2953409"/>
            <a:ext cx="2714850" cy="18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2" y="3857090"/>
            <a:ext cx="5181600" cy="1247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0189" y="3577596"/>
            <a:ext cx="9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пресети</a:t>
            </a:r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5391397" y="0"/>
            <a:ext cx="145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React-motion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5562004" y="32300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Анімац</a:t>
            </a:r>
            <a:r>
              <a:rPr lang="uk-UA" dirty="0" err="1" smtClean="0"/>
              <a:t>ія</a:t>
            </a:r>
            <a:endParaRPr lang="uk-UA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086" y="4757202"/>
            <a:ext cx="4429125" cy="695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850" y="184666"/>
            <a:ext cx="28575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47920" y="914216"/>
            <a:ext cx="1698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>
                <a:solidFill>
                  <a:srgbClr val="FF0000"/>
                </a:solidFill>
              </a:rPr>
              <a:t>Як замутити </a:t>
            </a:r>
            <a:r>
              <a:rPr lang="uk-UA" sz="1400" dirty="0" err="1" smtClean="0">
                <a:solidFill>
                  <a:srgbClr val="FF0000"/>
                </a:solidFill>
              </a:rPr>
              <a:t>скролл</a:t>
            </a:r>
            <a:r>
              <a:rPr lang="uk-UA" sz="1400" dirty="0" smtClean="0">
                <a:solidFill>
                  <a:srgbClr val="FF0000"/>
                </a:solidFill>
              </a:rPr>
              <a:t> вгору сторінки?</a:t>
            </a:r>
            <a:endParaRPr lang="uk-UA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480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204364" y="-13850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uk-UA" sz="1200" dirty="0"/>
          </a:p>
          <a:p>
            <a:endParaRPr lang="uk-UA" sz="1200" dirty="0"/>
          </a:p>
          <a:p>
            <a:r>
              <a:rPr lang="uk-UA" sz="1200" dirty="0" err="1"/>
              <a:t>class</a:t>
            </a:r>
            <a:r>
              <a:rPr lang="uk-UA" sz="1200" dirty="0"/>
              <a:t> </a:t>
            </a:r>
            <a:r>
              <a:rPr lang="uk-UA" sz="1200" dirty="0" err="1"/>
              <a:t>WindowScrollSink</a:t>
            </a:r>
            <a:r>
              <a:rPr lang="uk-UA" sz="1200" dirty="0"/>
              <a:t> </a:t>
            </a:r>
            <a:r>
              <a:rPr lang="uk-UA" sz="1200" dirty="0" err="1"/>
              <a:t>extends</a:t>
            </a:r>
            <a:r>
              <a:rPr lang="uk-UA" sz="1200" dirty="0"/>
              <a:t> </a:t>
            </a:r>
            <a:r>
              <a:rPr lang="uk-UA" sz="1200" dirty="0" err="1"/>
              <a:t>Component</a:t>
            </a:r>
            <a:r>
              <a:rPr lang="uk-UA" sz="1200" dirty="0"/>
              <a:t> {</a:t>
            </a:r>
          </a:p>
          <a:p>
            <a:r>
              <a:rPr lang="uk-UA" sz="1200" dirty="0"/>
              <a:t>  </a:t>
            </a:r>
            <a:r>
              <a:rPr lang="uk-UA" sz="1200" dirty="0" err="1"/>
              <a:t>componentDidUpdate</a:t>
            </a:r>
            <a:r>
              <a:rPr lang="uk-UA" sz="1200" dirty="0"/>
              <a:t> (</a:t>
            </a:r>
            <a:r>
              <a:rPr lang="uk-UA" sz="1200" dirty="0" err="1"/>
              <a:t>prevProps</a:t>
            </a:r>
            <a:r>
              <a:rPr lang="uk-UA" sz="1200" dirty="0"/>
              <a:t>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if</a:t>
            </a:r>
            <a:r>
              <a:rPr lang="uk-UA" sz="1200" dirty="0"/>
              <a:t> (</a:t>
            </a:r>
            <a:r>
              <a:rPr lang="uk-UA" sz="1200" dirty="0" err="1"/>
              <a:t>prevProps.scrollTop</a:t>
            </a:r>
            <a:r>
              <a:rPr lang="uk-UA" sz="1200" dirty="0"/>
              <a:t> !== </a:t>
            </a:r>
            <a:r>
              <a:rPr lang="uk-UA" sz="1200" dirty="0" err="1"/>
              <a:t>this.props.scrollTop</a:t>
            </a:r>
            <a:r>
              <a:rPr lang="uk-UA" sz="1200" dirty="0"/>
              <a:t>) {</a:t>
            </a:r>
          </a:p>
          <a:p>
            <a:r>
              <a:rPr lang="uk-UA" sz="1200" dirty="0"/>
              <a:t>      </a:t>
            </a:r>
            <a:r>
              <a:rPr lang="uk-UA" sz="1200" dirty="0" err="1"/>
              <a:t>document.scrollingElement.scrollTop</a:t>
            </a:r>
            <a:r>
              <a:rPr lang="uk-UA" sz="1200" dirty="0"/>
              <a:t> = </a:t>
            </a:r>
            <a:r>
              <a:rPr lang="uk-UA" sz="1200" dirty="0" err="1"/>
              <a:t>this.props.scrollTop</a:t>
            </a:r>
            <a:endParaRPr lang="uk-UA" sz="1200" dirty="0"/>
          </a:p>
          <a:p>
            <a:r>
              <a:rPr lang="uk-UA" sz="1200" dirty="0"/>
              <a:t>    }</a:t>
            </a:r>
          </a:p>
          <a:p>
            <a:r>
              <a:rPr lang="uk-UA" sz="1200" dirty="0"/>
              <a:t>  }</a:t>
            </a:r>
          </a:p>
          <a:p>
            <a:endParaRPr lang="uk-UA" sz="1200" dirty="0"/>
          </a:p>
          <a:p>
            <a:r>
              <a:rPr lang="uk-UA" sz="1200" dirty="0"/>
              <a:t>  </a:t>
            </a:r>
            <a:r>
              <a:rPr lang="uk-UA" sz="1200" dirty="0" err="1"/>
              <a:t>render</a:t>
            </a:r>
            <a:r>
              <a:rPr lang="uk-UA" sz="1200" dirty="0"/>
              <a:t> ()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return</a:t>
            </a:r>
            <a:r>
              <a:rPr lang="uk-UA" sz="1200" dirty="0"/>
              <a:t> </a:t>
            </a:r>
            <a:r>
              <a:rPr lang="uk-UA" sz="1200" dirty="0" err="1"/>
              <a:t>null</a:t>
            </a:r>
            <a:endParaRPr lang="uk-UA" sz="1200" dirty="0"/>
          </a:p>
          <a:p>
            <a:r>
              <a:rPr lang="uk-UA" sz="1200" dirty="0"/>
              <a:t>  }</a:t>
            </a:r>
          </a:p>
          <a:p>
            <a:r>
              <a:rPr lang="uk-UA" sz="1200" dirty="0"/>
              <a:t>}</a:t>
            </a:r>
          </a:p>
          <a:p>
            <a:endParaRPr lang="uk-UA" sz="1200" dirty="0"/>
          </a:p>
          <a:p>
            <a:r>
              <a:rPr lang="uk-UA" sz="1200" dirty="0" err="1"/>
              <a:t>ReactDOM.render</a:t>
            </a:r>
            <a:r>
              <a:rPr lang="uk-UA" sz="1200" dirty="0"/>
              <a:t>(</a:t>
            </a:r>
            <a:r>
              <a:rPr lang="uk-UA" sz="1200" dirty="0" err="1"/>
              <a:t>createElement</a:t>
            </a:r>
            <a:r>
              <a:rPr lang="uk-UA" sz="1200" dirty="0"/>
              <a:t>(</a:t>
            </a:r>
            <a:r>
              <a:rPr lang="uk-UA" sz="1200" b="1" dirty="0" err="1">
                <a:solidFill>
                  <a:schemeClr val="accent6">
                    <a:lumMod val="75000"/>
                  </a:schemeClr>
                </a:solidFill>
              </a:rPr>
              <a:t>Content</a:t>
            </a:r>
            <a:r>
              <a:rPr lang="uk-UA" sz="1200" dirty="0"/>
              <a:t>), </a:t>
            </a:r>
            <a:r>
              <a:rPr lang="uk-UA" sz="1200" dirty="0" err="1"/>
              <a:t>document.getElementById</a:t>
            </a:r>
            <a:r>
              <a:rPr lang="uk-UA" sz="1200" dirty="0"/>
              <a:t>('</a:t>
            </a:r>
            <a:r>
              <a:rPr lang="uk-UA" sz="1200" dirty="0" err="1"/>
              <a:t>app</a:t>
            </a:r>
            <a:r>
              <a:rPr lang="uk-UA" sz="1200" dirty="0"/>
              <a:t>'))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6096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1200" dirty="0" err="1"/>
              <a:t>const</a:t>
            </a:r>
            <a:r>
              <a:rPr lang="uk-UA" sz="1200" dirty="0"/>
              <a:t> { </a:t>
            </a:r>
            <a:r>
              <a:rPr lang="uk-UA" sz="1200" dirty="0" err="1"/>
              <a:t>Component</a:t>
            </a:r>
            <a:r>
              <a:rPr lang="uk-UA" sz="1200" dirty="0"/>
              <a:t>, </a:t>
            </a:r>
            <a:r>
              <a:rPr lang="uk-UA" sz="1200" dirty="0" err="1"/>
              <a:t>createElement</a:t>
            </a:r>
            <a:r>
              <a:rPr lang="uk-UA" sz="1200" dirty="0"/>
              <a:t>, DOM } = </a:t>
            </a:r>
            <a:r>
              <a:rPr lang="uk-UA" sz="1200" dirty="0" err="1"/>
              <a:t>React</a:t>
            </a:r>
            <a:r>
              <a:rPr lang="uk-UA" sz="1200" dirty="0"/>
              <a:t>;</a:t>
            </a:r>
          </a:p>
          <a:p>
            <a:r>
              <a:rPr lang="uk-UA" sz="1200" dirty="0" err="1"/>
              <a:t>const</a:t>
            </a:r>
            <a:r>
              <a:rPr lang="uk-UA" sz="1200" dirty="0"/>
              <a:t> { </a:t>
            </a:r>
            <a:r>
              <a:rPr lang="uk-UA" sz="1200" dirty="0" err="1"/>
              <a:t>Motion</a:t>
            </a:r>
            <a:r>
              <a:rPr lang="uk-UA" sz="1200" dirty="0"/>
              <a:t>, </a:t>
            </a:r>
            <a:r>
              <a:rPr lang="uk-UA" sz="1200" dirty="0" err="1"/>
              <a:t>spring</a:t>
            </a:r>
            <a:r>
              <a:rPr lang="uk-UA" sz="1200" dirty="0"/>
              <a:t>, </a:t>
            </a:r>
            <a:r>
              <a:rPr lang="uk-UA" sz="1200" dirty="0" err="1"/>
              <a:t>presets</a:t>
            </a:r>
            <a:r>
              <a:rPr lang="uk-UA" sz="1200" dirty="0"/>
              <a:t> } = </a:t>
            </a:r>
            <a:r>
              <a:rPr lang="uk-UA" sz="1200" dirty="0" err="1"/>
              <a:t>ReactMotion</a:t>
            </a:r>
            <a:r>
              <a:rPr lang="uk-UA" sz="1200" dirty="0"/>
              <a:t>;</a:t>
            </a:r>
          </a:p>
          <a:p>
            <a:endParaRPr lang="uk-UA" sz="1200" dirty="0"/>
          </a:p>
          <a:p>
            <a:r>
              <a:rPr lang="uk-UA" sz="1200" dirty="0" err="1"/>
              <a:t>class</a:t>
            </a:r>
            <a:r>
              <a:rPr lang="uk-UA" sz="1200" dirty="0"/>
              <a:t> </a:t>
            </a:r>
            <a:r>
              <a:rPr lang="uk-UA" sz="1200" b="1" dirty="0" err="1">
                <a:solidFill>
                  <a:schemeClr val="accent6">
                    <a:lumMod val="75000"/>
                  </a:schemeClr>
                </a:solidFill>
              </a:rPr>
              <a:t>Content</a:t>
            </a:r>
            <a:r>
              <a:rPr lang="uk-UA" sz="1200" dirty="0"/>
              <a:t> </a:t>
            </a:r>
            <a:r>
              <a:rPr lang="uk-UA" sz="1200" dirty="0" err="1"/>
              <a:t>extends</a:t>
            </a:r>
            <a:r>
              <a:rPr lang="uk-UA" sz="1200" dirty="0"/>
              <a:t> </a:t>
            </a:r>
            <a:r>
              <a:rPr lang="uk-UA" sz="1200" dirty="0" err="1"/>
              <a:t>Component</a:t>
            </a:r>
            <a:r>
              <a:rPr lang="uk-UA" sz="1200" dirty="0"/>
              <a:t> {</a:t>
            </a:r>
          </a:p>
          <a:p>
            <a:r>
              <a:rPr lang="uk-UA" sz="1200" dirty="0"/>
              <a:t>  </a:t>
            </a:r>
            <a:r>
              <a:rPr lang="uk-UA" sz="1200" dirty="0" err="1"/>
              <a:t>constructor</a:t>
            </a:r>
            <a:r>
              <a:rPr lang="uk-UA" sz="1200" dirty="0"/>
              <a:t> (</a:t>
            </a:r>
            <a:r>
              <a:rPr lang="uk-UA" sz="1200" dirty="0" err="1"/>
              <a:t>props</a:t>
            </a:r>
            <a:r>
              <a:rPr lang="uk-UA" sz="1200" dirty="0"/>
              <a:t>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super</a:t>
            </a:r>
            <a:r>
              <a:rPr lang="uk-UA" sz="1200" dirty="0"/>
              <a:t>(</a:t>
            </a:r>
            <a:r>
              <a:rPr lang="uk-UA" sz="1200" dirty="0" err="1"/>
              <a:t>props</a:t>
            </a:r>
            <a:r>
              <a:rPr lang="uk-UA" sz="1200" dirty="0"/>
              <a:t>)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this.state</a:t>
            </a:r>
            <a:r>
              <a:rPr lang="uk-UA" sz="1200" dirty="0"/>
              <a:t> = { </a:t>
            </a:r>
            <a:r>
              <a:rPr lang="uk-UA" sz="1200" dirty="0" err="1"/>
              <a:t>scrollTop</a:t>
            </a:r>
            <a:r>
              <a:rPr lang="uk-UA" sz="1200" dirty="0"/>
              <a:t>: 0 }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this.handleMouseDown</a:t>
            </a:r>
            <a:r>
              <a:rPr lang="uk-UA" sz="1200" dirty="0"/>
              <a:t> = </a:t>
            </a:r>
            <a:r>
              <a:rPr lang="uk-UA" sz="1200" dirty="0" err="1"/>
              <a:t>this.handleMouseDown.bind</a:t>
            </a:r>
            <a:r>
              <a:rPr lang="uk-UA" sz="1200" dirty="0"/>
              <a:t>(</a:t>
            </a:r>
            <a:r>
              <a:rPr lang="uk-UA" sz="1200" dirty="0" err="1"/>
              <a:t>this</a:t>
            </a:r>
            <a:r>
              <a:rPr lang="uk-UA" sz="1200" dirty="0"/>
              <a:t>)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this.handleMouseUp</a:t>
            </a:r>
            <a:r>
              <a:rPr lang="uk-UA" sz="1200" dirty="0"/>
              <a:t> = </a:t>
            </a:r>
            <a:r>
              <a:rPr lang="uk-UA" sz="1200" dirty="0" err="1"/>
              <a:t>this.handleMouseUp.bind</a:t>
            </a:r>
            <a:r>
              <a:rPr lang="uk-UA" sz="1200" dirty="0"/>
              <a:t>(</a:t>
            </a:r>
            <a:r>
              <a:rPr lang="uk-UA" sz="1200" dirty="0" err="1"/>
              <a:t>this</a:t>
            </a:r>
            <a:r>
              <a:rPr lang="uk-UA" sz="1200" dirty="0"/>
              <a:t>)</a:t>
            </a:r>
          </a:p>
          <a:p>
            <a:r>
              <a:rPr lang="uk-UA" sz="1200" dirty="0"/>
              <a:t>  }</a:t>
            </a:r>
          </a:p>
          <a:p>
            <a:endParaRPr lang="uk-UA" sz="1200" dirty="0"/>
          </a:p>
          <a:p>
            <a:r>
              <a:rPr lang="uk-UA" sz="1200" dirty="0"/>
              <a:t>  </a:t>
            </a:r>
            <a:r>
              <a:rPr lang="uk-UA" sz="1200" dirty="0" err="1"/>
              <a:t>handleMouseDown</a:t>
            </a:r>
            <a:r>
              <a:rPr lang="uk-UA" sz="1200" dirty="0"/>
              <a:t>(e)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this.setState</a:t>
            </a:r>
            <a:r>
              <a:rPr lang="uk-UA" sz="1200" dirty="0"/>
              <a:t>(</a:t>
            </a:r>
            <a:r>
              <a:rPr lang="uk-UA" sz="1200" dirty="0" err="1"/>
              <a:t>prev</a:t>
            </a:r>
            <a:r>
              <a:rPr lang="uk-UA" sz="1200" dirty="0"/>
              <a:t> =&gt; {</a:t>
            </a:r>
          </a:p>
          <a:p>
            <a:r>
              <a:rPr lang="uk-UA" sz="1200" dirty="0"/>
              <a:t>      </a:t>
            </a:r>
            <a:r>
              <a:rPr lang="uk-UA" sz="1200" dirty="0" err="1"/>
              <a:t>return</a:t>
            </a:r>
            <a:r>
              <a:rPr lang="uk-UA" sz="1200" dirty="0"/>
              <a:t> {</a:t>
            </a:r>
          </a:p>
          <a:p>
            <a:r>
              <a:rPr lang="uk-UA" sz="1200" dirty="0"/>
              <a:t>        </a:t>
            </a:r>
            <a:r>
              <a:rPr lang="uk-UA" sz="1200" dirty="0" err="1"/>
              <a:t>scrollTop</a:t>
            </a:r>
            <a:r>
              <a:rPr lang="uk-UA" sz="1200" dirty="0"/>
              <a:t>: 2000</a:t>
            </a:r>
          </a:p>
          <a:p>
            <a:r>
              <a:rPr lang="uk-UA" sz="1200" dirty="0"/>
              <a:t>      }</a:t>
            </a:r>
          </a:p>
          <a:p>
            <a:r>
              <a:rPr lang="uk-UA" sz="1200" dirty="0"/>
              <a:t>    })</a:t>
            </a:r>
          </a:p>
          <a:p>
            <a:r>
              <a:rPr lang="uk-UA" sz="1200" dirty="0"/>
              <a:t>  }</a:t>
            </a:r>
          </a:p>
          <a:p>
            <a:endParaRPr lang="uk-UA" sz="1200" dirty="0"/>
          </a:p>
          <a:p>
            <a:r>
              <a:rPr lang="uk-UA" sz="1200" dirty="0"/>
              <a:t>  </a:t>
            </a:r>
            <a:r>
              <a:rPr lang="uk-UA" sz="1200" dirty="0" err="1"/>
              <a:t>handleMouseUp</a:t>
            </a:r>
            <a:r>
              <a:rPr lang="uk-UA" sz="1200" dirty="0"/>
              <a:t>()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this.setState</a:t>
            </a:r>
            <a:r>
              <a:rPr lang="uk-UA" sz="1200" dirty="0"/>
              <a:t>(() =&gt; {</a:t>
            </a:r>
          </a:p>
          <a:p>
            <a:r>
              <a:rPr lang="uk-UA" sz="1200" dirty="0"/>
              <a:t>      </a:t>
            </a:r>
            <a:r>
              <a:rPr lang="uk-UA" sz="1200" dirty="0" err="1"/>
              <a:t>return</a:t>
            </a:r>
            <a:r>
              <a:rPr lang="uk-UA" sz="1200" dirty="0"/>
              <a:t> { </a:t>
            </a:r>
            <a:r>
              <a:rPr lang="uk-UA" sz="1200" dirty="0" err="1"/>
              <a:t>scrollTop</a:t>
            </a:r>
            <a:r>
              <a:rPr lang="uk-UA" sz="1200" dirty="0"/>
              <a:t>: 0 }</a:t>
            </a:r>
          </a:p>
          <a:p>
            <a:r>
              <a:rPr lang="uk-UA" sz="1200" dirty="0"/>
              <a:t>    })</a:t>
            </a:r>
          </a:p>
          <a:p>
            <a:r>
              <a:rPr lang="uk-UA" sz="1200" dirty="0"/>
              <a:t>  }</a:t>
            </a:r>
          </a:p>
          <a:p>
            <a:endParaRPr lang="uk-UA" sz="1200" dirty="0"/>
          </a:p>
          <a:p>
            <a:r>
              <a:rPr lang="uk-UA" sz="1200" dirty="0"/>
              <a:t>  </a:t>
            </a:r>
            <a:r>
              <a:rPr lang="uk-UA" sz="1200" dirty="0" err="1"/>
              <a:t>render</a:t>
            </a:r>
            <a:r>
              <a:rPr lang="uk-UA" sz="1200" dirty="0"/>
              <a:t> () {</a:t>
            </a:r>
          </a:p>
          <a:p>
            <a:r>
              <a:rPr lang="uk-UA" sz="1200" dirty="0"/>
              <a:t>    </a:t>
            </a:r>
            <a:r>
              <a:rPr lang="uk-UA" sz="1200" dirty="0" err="1"/>
              <a:t>return</a:t>
            </a:r>
            <a:r>
              <a:rPr lang="uk-UA" sz="1200" dirty="0"/>
              <a:t> (</a:t>
            </a:r>
          </a:p>
          <a:p>
            <a:r>
              <a:rPr lang="uk-UA" sz="1200" dirty="0">
                <a:solidFill>
                  <a:srgbClr val="FFFF00"/>
                </a:solidFill>
              </a:rPr>
              <a:t>      &lt;div&gt;</a:t>
            </a:r>
          </a:p>
          <a:p>
            <a:r>
              <a:rPr lang="uk-UA" sz="1200" dirty="0"/>
              <a:t>        </a:t>
            </a:r>
            <a:r>
              <a:rPr lang="uk-UA" sz="1200" dirty="0">
                <a:solidFill>
                  <a:srgbClr val="C00000"/>
                </a:solidFill>
              </a:rPr>
              <a:t>&lt;div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style</a:t>
            </a:r>
            <a:r>
              <a:rPr lang="uk-UA" sz="1200" dirty="0"/>
              <a:t>={{ </a:t>
            </a:r>
            <a:r>
              <a:rPr lang="uk-UA" sz="1200" dirty="0" err="1"/>
              <a:t>height</a:t>
            </a:r>
            <a:r>
              <a:rPr lang="uk-UA" sz="1200" dirty="0"/>
              <a:t>: 2256, </a:t>
            </a:r>
            <a:r>
              <a:rPr lang="uk-UA" sz="1200" dirty="0" err="1"/>
              <a:t>background</a:t>
            </a:r>
            <a:r>
              <a:rPr lang="uk-UA" sz="1200" dirty="0"/>
              <a:t>: '</a:t>
            </a:r>
            <a:r>
              <a:rPr lang="uk-UA" sz="1200" dirty="0" err="1"/>
              <a:t>linear-gradient</a:t>
            </a:r>
            <a:r>
              <a:rPr lang="uk-UA" sz="1200" dirty="0"/>
              <a:t>(</a:t>
            </a:r>
            <a:r>
              <a:rPr lang="uk-UA" sz="1200" dirty="0" err="1"/>
              <a:t>to</a:t>
            </a:r>
            <a:r>
              <a:rPr lang="uk-UA" sz="1200" dirty="0"/>
              <a:t> </a:t>
            </a:r>
            <a:r>
              <a:rPr lang="uk-UA" sz="1200" dirty="0" err="1"/>
              <a:t>top</a:t>
            </a:r>
            <a:r>
              <a:rPr lang="uk-UA" sz="1200" dirty="0"/>
              <a:t>, #3494E6 , #EC6EAD)',</a:t>
            </a:r>
          </a:p>
          <a:p>
            <a:r>
              <a:rPr lang="uk-UA" sz="1200" dirty="0"/>
              <a:t>                 </a:t>
            </a:r>
            <a:r>
              <a:rPr lang="uk-UA" sz="1200" dirty="0" err="1"/>
              <a:t>textAlign</a:t>
            </a:r>
            <a:r>
              <a:rPr lang="uk-UA" sz="1200" dirty="0"/>
              <a:t>: '</a:t>
            </a:r>
            <a:r>
              <a:rPr lang="uk-UA" sz="1200" dirty="0" err="1"/>
              <a:t>center</a:t>
            </a:r>
            <a:r>
              <a:rPr lang="uk-UA" sz="1200" dirty="0"/>
              <a:t>'}}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onMouseDown</a:t>
            </a:r>
            <a:r>
              <a:rPr lang="uk-UA" sz="1200" dirty="0"/>
              <a:t>={</a:t>
            </a:r>
            <a:r>
              <a:rPr lang="uk-UA" sz="1200" dirty="0" err="1"/>
              <a:t>this.handleMouseDown</a:t>
            </a:r>
            <a:r>
              <a:rPr lang="uk-UA" sz="1200" dirty="0"/>
              <a:t>}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onTouchStart</a:t>
            </a:r>
            <a:r>
              <a:rPr lang="uk-UA" sz="1200" dirty="0"/>
              <a:t>={</a:t>
            </a:r>
            <a:r>
              <a:rPr lang="uk-UA" sz="1200" dirty="0" err="1"/>
              <a:t>this.handleMouseDown</a:t>
            </a:r>
            <a:r>
              <a:rPr lang="uk-UA" sz="1200" dirty="0"/>
              <a:t>}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onMouseUp</a:t>
            </a:r>
            <a:r>
              <a:rPr lang="uk-UA" sz="1200" dirty="0"/>
              <a:t>={</a:t>
            </a:r>
            <a:r>
              <a:rPr lang="uk-UA" sz="1200" dirty="0" err="1"/>
              <a:t>this.handleMouseUp</a:t>
            </a:r>
            <a:r>
              <a:rPr lang="uk-UA" sz="1200" dirty="0"/>
              <a:t>}</a:t>
            </a:r>
          </a:p>
          <a:p>
            <a:r>
              <a:rPr lang="uk-UA" sz="1200" dirty="0"/>
              <a:t>          </a:t>
            </a:r>
            <a:r>
              <a:rPr lang="uk-UA" sz="1200" dirty="0" err="1"/>
              <a:t>onTouchEnd</a:t>
            </a:r>
            <a:r>
              <a:rPr lang="uk-UA" sz="1200" dirty="0"/>
              <a:t>={</a:t>
            </a:r>
            <a:r>
              <a:rPr lang="uk-UA" sz="1200" dirty="0" err="1"/>
              <a:t>this.handleMouseUp</a:t>
            </a:r>
            <a:r>
              <a:rPr lang="uk-UA" sz="1200" dirty="0"/>
              <a:t>}</a:t>
            </a:r>
          </a:p>
          <a:p>
            <a:r>
              <a:rPr lang="uk-UA" sz="1200" dirty="0"/>
              <a:t>       </a:t>
            </a:r>
            <a:r>
              <a:rPr lang="uk-UA" sz="1200" dirty="0">
                <a:solidFill>
                  <a:srgbClr val="C00000"/>
                </a:solidFill>
              </a:rPr>
              <a:t> </a:t>
            </a:r>
            <a:r>
              <a:rPr lang="uk-UA" sz="1200" dirty="0" smtClean="0">
                <a:solidFill>
                  <a:srgbClr val="C00000"/>
                </a:solidFill>
              </a:rPr>
              <a:t>&gt;</a:t>
            </a:r>
            <a:endParaRPr lang="uk-UA" sz="1200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808020" y="0"/>
            <a:ext cx="6096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1200" dirty="0"/>
              <a:t> &lt;h1 </a:t>
            </a:r>
            <a:r>
              <a:rPr lang="uk-UA" sz="1200" dirty="0" err="1"/>
              <a:t>style</a:t>
            </a:r>
            <a:r>
              <a:rPr lang="uk-UA" sz="1200" dirty="0"/>
              <a:t>={{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color</a:t>
            </a:r>
            <a:r>
              <a:rPr lang="uk-UA" sz="1200" dirty="0"/>
              <a:t>: '</a:t>
            </a:r>
            <a:r>
              <a:rPr lang="uk-UA" sz="1200" dirty="0" err="1"/>
              <a:t>white</a:t>
            </a:r>
            <a:r>
              <a:rPr lang="uk-UA" sz="1200" dirty="0"/>
              <a:t>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fontFamily</a:t>
            </a:r>
            <a:r>
              <a:rPr lang="uk-UA" sz="1200" dirty="0"/>
              <a:t>: '</a:t>
            </a:r>
            <a:r>
              <a:rPr lang="uk-UA" sz="1200" dirty="0" err="1"/>
              <a:t>sans-serif</a:t>
            </a:r>
            <a:r>
              <a:rPr lang="uk-UA" sz="1200" dirty="0"/>
              <a:t>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paddingTop</a:t>
            </a:r>
            <a:r>
              <a:rPr lang="uk-UA" sz="1200" dirty="0"/>
              <a:t>: '</a:t>
            </a:r>
            <a:r>
              <a:rPr lang="uk-UA" sz="1200" dirty="0" err="1"/>
              <a:t>calc</a:t>
            </a:r>
            <a:r>
              <a:rPr lang="uk-UA" sz="1200" dirty="0"/>
              <a:t>((128px + 1vh + 1vw) / 3)',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fontSize</a:t>
            </a:r>
            <a:r>
              <a:rPr lang="uk-UA" sz="1200" dirty="0"/>
              <a:t>: '</a:t>
            </a:r>
            <a:r>
              <a:rPr lang="uk-UA" sz="1200" dirty="0" err="1"/>
              <a:t>calc</a:t>
            </a:r>
            <a:r>
              <a:rPr lang="uk-UA" sz="1200" dirty="0"/>
              <a:t>((128px + 1vh + 1vw)/3)',</a:t>
            </a:r>
          </a:p>
          <a:p>
            <a:r>
              <a:rPr lang="uk-UA" sz="1200" dirty="0"/>
              <a:t>                </a:t>
            </a:r>
            <a:r>
              <a:rPr lang="uk-UA" sz="1200" dirty="0" err="1"/>
              <a:t>align</a:t>
            </a:r>
            <a:r>
              <a:rPr lang="uk-UA" sz="1200" dirty="0"/>
              <a:t>: '</a:t>
            </a:r>
            <a:r>
              <a:rPr lang="uk-UA" sz="1200" dirty="0" err="1"/>
              <a:t>center</a:t>
            </a:r>
            <a:r>
              <a:rPr lang="uk-UA" sz="1200" dirty="0"/>
              <a:t>'</a:t>
            </a:r>
          </a:p>
          <a:p>
            <a:r>
              <a:rPr lang="uk-UA" sz="1200" dirty="0"/>
              <a:t>            }}&gt;</a:t>
            </a:r>
            <a:r>
              <a:rPr lang="uk-UA" sz="1200" dirty="0" err="1"/>
              <a:t>Hold</a:t>
            </a:r>
            <a:r>
              <a:rPr lang="uk-UA" sz="1200" dirty="0"/>
              <a:t> Mouse </a:t>
            </a:r>
            <a:r>
              <a:rPr lang="uk-UA" sz="1200" dirty="0" err="1"/>
              <a:t>Down</a:t>
            </a:r>
            <a:r>
              <a:rPr lang="uk-UA" sz="1200" dirty="0"/>
              <a:t> </a:t>
            </a:r>
            <a:r>
              <a:rPr lang="uk-UA" sz="1200" dirty="0" err="1"/>
              <a:t>To</a:t>
            </a:r>
            <a:r>
              <a:rPr lang="uk-UA" sz="1200" dirty="0"/>
              <a:t> </a:t>
            </a:r>
            <a:r>
              <a:rPr lang="uk-UA" sz="1200" dirty="0" err="1"/>
              <a:t>Scroll</a:t>
            </a:r>
            <a:r>
              <a:rPr lang="uk-UA" sz="1200" dirty="0"/>
              <a:t>&lt;/h1&gt;</a:t>
            </a:r>
          </a:p>
          <a:p>
            <a:r>
              <a:rPr lang="uk-UA" sz="1200" dirty="0"/>
              <a:t>           &lt;h1 </a:t>
            </a:r>
            <a:r>
              <a:rPr lang="uk-UA" sz="1200" dirty="0" err="1"/>
              <a:t>style</a:t>
            </a:r>
            <a:r>
              <a:rPr lang="uk-UA" sz="1200" dirty="0"/>
              <a:t>={{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color</a:t>
            </a:r>
            <a:r>
              <a:rPr lang="uk-UA" sz="1200" dirty="0"/>
              <a:t>: '</a:t>
            </a:r>
            <a:r>
              <a:rPr lang="uk-UA" sz="1200" dirty="0" err="1"/>
              <a:t>white</a:t>
            </a:r>
            <a:r>
              <a:rPr lang="uk-UA" sz="1200" dirty="0"/>
              <a:t>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fontFamily</a:t>
            </a:r>
            <a:r>
              <a:rPr lang="uk-UA" sz="1200" dirty="0"/>
              <a:t>: '</a:t>
            </a:r>
            <a:r>
              <a:rPr lang="uk-UA" sz="1200" dirty="0" err="1"/>
              <a:t>sans-serif</a:t>
            </a:r>
            <a:r>
              <a:rPr lang="uk-UA" sz="1200" dirty="0"/>
              <a:t>',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paddingTop</a:t>
            </a:r>
            <a:r>
              <a:rPr lang="uk-UA" sz="1200" dirty="0"/>
              <a:t>: 2000,</a:t>
            </a:r>
          </a:p>
          <a:p>
            <a:r>
              <a:rPr lang="uk-UA" sz="1200" dirty="0"/>
              <a:t>              </a:t>
            </a:r>
            <a:r>
              <a:rPr lang="uk-UA" sz="1200" dirty="0" err="1"/>
              <a:t>fontSize</a:t>
            </a:r>
            <a:r>
              <a:rPr lang="uk-UA" sz="1200" dirty="0"/>
              <a:t>: '</a:t>
            </a:r>
            <a:r>
              <a:rPr lang="uk-UA" sz="1200" dirty="0" err="1"/>
              <a:t>calc</a:t>
            </a:r>
            <a:r>
              <a:rPr lang="uk-UA" sz="1200" dirty="0"/>
              <a:t>((128px + 1vh + 1vw)/3)',</a:t>
            </a:r>
          </a:p>
          <a:p>
            <a:r>
              <a:rPr lang="uk-UA" sz="1200" dirty="0"/>
              <a:t>                </a:t>
            </a:r>
            <a:r>
              <a:rPr lang="uk-UA" sz="1200" dirty="0" err="1"/>
              <a:t>align</a:t>
            </a:r>
            <a:r>
              <a:rPr lang="uk-UA" sz="1200" dirty="0"/>
              <a:t>: '</a:t>
            </a:r>
            <a:r>
              <a:rPr lang="uk-UA" sz="1200" dirty="0" err="1"/>
              <a:t>center</a:t>
            </a:r>
            <a:r>
              <a:rPr lang="uk-UA" sz="1200" dirty="0"/>
              <a:t>'</a:t>
            </a:r>
          </a:p>
          <a:p>
            <a:r>
              <a:rPr lang="uk-UA" sz="1200" dirty="0"/>
              <a:t>            }}&gt;</a:t>
            </a:r>
            <a:r>
              <a:rPr lang="uk-UA" sz="1200" dirty="0" err="1"/>
              <a:t>Let</a:t>
            </a:r>
            <a:r>
              <a:rPr lang="uk-UA" sz="1200" dirty="0"/>
              <a:t> </a:t>
            </a:r>
            <a:r>
              <a:rPr lang="uk-UA" sz="1200" dirty="0" err="1"/>
              <a:t>go</a:t>
            </a:r>
            <a:r>
              <a:rPr lang="uk-UA" sz="1200" dirty="0"/>
              <a:t> 😎&lt;/h1&gt;</a:t>
            </a:r>
          </a:p>
          <a:p>
            <a:r>
              <a:rPr lang="uk-UA" sz="1200" dirty="0"/>
              <a:t>        </a:t>
            </a:r>
            <a:r>
              <a:rPr lang="uk-UA" sz="1200" dirty="0">
                <a:solidFill>
                  <a:srgbClr val="C00000"/>
                </a:solidFill>
              </a:rPr>
              <a:t>&lt;/div&gt;</a:t>
            </a:r>
          </a:p>
          <a:p>
            <a:r>
              <a:rPr lang="uk-UA" sz="1200" dirty="0"/>
              <a:t>        </a:t>
            </a:r>
            <a:r>
              <a:rPr lang="uk-UA" sz="1200" dirty="0">
                <a:solidFill>
                  <a:srgbClr val="FF0000"/>
                </a:solidFill>
              </a:rPr>
              <a:t>&lt;</a:t>
            </a:r>
            <a:r>
              <a:rPr lang="uk-UA" sz="1200" dirty="0" err="1">
                <a:solidFill>
                  <a:srgbClr val="FF0000"/>
                </a:solidFill>
              </a:rPr>
              <a:t>Motion</a:t>
            </a:r>
            <a:endParaRPr lang="uk-UA" sz="1200" dirty="0">
              <a:solidFill>
                <a:srgbClr val="FF0000"/>
              </a:solidFill>
            </a:endParaRPr>
          </a:p>
          <a:p>
            <a:r>
              <a:rPr lang="uk-UA" sz="1200" dirty="0"/>
              <a:t>          </a:t>
            </a:r>
            <a:r>
              <a:rPr lang="uk-UA" sz="1200" dirty="0" err="1"/>
              <a:t>style</a:t>
            </a:r>
            <a:r>
              <a:rPr lang="uk-UA" sz="1200" dirty="0"/>
              <a:t>={{</a:t>
            </a:r>
          </a:p>
          <a:p>
            <a:r>
              <a:rPr lang="uk-UA" sz="1200" dirty="0"/>
              <a:t>            </a:t>
            </a:r>
            <a:r>
              <a:rPr lang="uk-UA" sz="1200" dirty="0" err="1"/>
              <a:t>scrollTop</a:t>
            </a:r>
            <a:r>
              <a:rPr lang="uk-UA" sz="1200" dirty="0"/>
              <a:t>: </a:t>
            </a:r>
            <a:r>
              <a:rPr lang="uk-UA" sz="1200" dirty="0" err="1">
                <a:solidFill>
                  <a:srgbClr val="0070C0"/>
                </a:solidFill>
              </a:rPr>
              <a:t>spring</a:t>
            </a:r>
            <a:r>
              <a:rPr lang="uk-UA" sz="1200" dirty="0"/>
              <a:t>(</a:t>
            </a:r>
            <a:r>
              <a:rPr lang="uk-UA" sz="1200" dirty="0" err="1"/>
              <a:t>this.state.scrollTop</a:t>
            </a:r>
            <a:r>
              <a:rPr lang="uk-UA" sz="1200" dirty="0"/>
              <a:t>, </a:t>
            </a:r>
            <a:r>
              <a:rPr lang="uk-UA" sz="1200" dirty="0" err="1"/>
              <a:t>presets.noWobble</a:t>
            </a:r>
            <a:r>
              <a:rPr lang="uk-UA" sz="1200" dirty="0"/>
              <a:t>)</a:t>
            </a:r>
          </a:p>
          <a:p>
            <a:r>
              <a:rPr lang="uk-UA" sz="1200" dirty="0"/>
              <a:t>          }}</a:t>
            </a:r>
          </a:p>
          <a:p>
            <a:r>
              <a:rPr lang="uk-UA" sz="1200" dirty="0"/>
              <a:t>       </a:t>
            </a:r>
            <a:r>
              <a:rPr lang="uk-UA" sz="1200" dirty="0">
                <a:solidFill>
                  <a:srgbClr val="FF0000"/>
                </a:solidFill>
              </a:rPr>
              <a:t> &gt;</a:t>
            </a:r>
          </a:p>
          <a:p>
            <a:r>
              <a:rPr lang="uk-UA" sz="1200" dirty="0"/>
              <a:t>          {</a:t>
            </a:r>
            <a:r>
              <a:rPr lang="uk-UA" sz="1200" dirty="0" err="1"/>
              <a:t>currentStyles</a:t>
            </a:r>
            <a:r>
              <a:rPr lang="uk-UA" sz="1200" dirty="0"/>
              <a:t> =&gt; {</a:t>
            </a:r>
          </a:p>
          <a:p>
            <a:r>
              <a:rPr lang="uk-UA" sz="1200" dirty="0"/>
              <a:t>            </a:t>
            </a:r>
            <a:r>
              <a:rPr lang="uk-UA" sz="1200" dirty="0" err="1"/>
              <a:t>return</a:t>
            </a:r>
            <a:r>
              <a:rPr lang="uk-UA" sz="1200" dirty="0"/>
              <a:t> &lt;</a:t>
            </a:r>
            <a:r>
              <a:rPr lang="uk-UA" sz="1200" dirty="0" err="1"/>
              <a:t>WindowScrollSink</a:t>
            </a:r>
            <a:r>
              <a:rPr lang="uk-UA" sz="1200" dirty="0"/>
              <a:t> </a:t>
            </a:r>
            <a:r>
              <a:rPr lang="uk-UA" sz="1200" dirty="0" err="1"/>
              <a:t>scrollTop</a:t>
            </a:r>
            <a:r>
              <a:rPr lang="uk-UA" sz="1200" dirty="0"/>
              <a:t>={</a:t>
            </a:r>
            <a:r>
              <a:rPr lang="uk-UA" sz="1200" dirty="0" err="1"/>
              <a:t>currentStyles.scrollTop</a:t>
            </a:r>
            <a:r>
              <a:rPr lang="uk-UA" sz="1200" dirty="0"/>
              <a:t>} /&gt;</a:t>
            </a:r>
          </a:p>
          <a:p>
            <a:r>
              <a:rPr lang="uk-UA" sz="1200" dirty="0"/>
              <a:t>              </a:t>
            </a:r>
          </a:p>
          <a:p>
            <a:r>
              <a:rPr lang="uk-UA" sz="1200" dirty="0"/>
              <a:t>          }}</a:t>
            </a:r>
          </a:p>
          <a:p>
            <a:r>
              <a:rPr lang="uk-UA" sz="1200" dirty="0">
                <a:solidFill>
                  <a:srgbClr val="FF0000"/>
                </a:solidFill>
              </a:rPr>
              <a:t>        &lt;/</a:t>
            </a:r>
            <a:r>
              <a:rPr lang="uk-UA" sz="1200" dirty="0" err="1">
                <a:solidFill>
                  <a:srgbClr val="FF0000"/>
                </a:solidFill>
              </a:rPr>
              <a:t>Motion</a:t>
            </a:r>
            <a:r>
              <a:rPr lang="uk-UA" sz="1200" dirty="0">
                <a:solidFill>
                  <a:srgbClr val="FF0000"/>
                </a:solidFill>
              </a:rPr>
              <a:t>&gt;</a:t>
            </a:r>
          </a:p>
          <a:p>
            <a:r>
              <a:rPr lang="uk-UA" sz="1200" dirty="0"/>
              <a:t>      </a:t>
            </a:r>
            <a:r>
              <a:rPr lang="uk-UA" sz="1200" dirty="0">
                <a:solidFill>
                  <a:srgbClr val="FFFF00"/>
                </a:solidFill>
              </a:rPr>
              <a:t>&lt;/div&gt;</a:t>
            </a:r>
          </a:p>
          <a:p>
            <a:r>
              <a:rPr lang="uk-UA" sz="1200" dirty="0"/>
              <a:t>    )</a:t>
            </a:r>
          </a:p>
          <a:p>
            <a:r>
              <a:rPr lang="uk-UA" sz="1200" dirty="0"/>
              <a:t>  }</a:t>
            </a:r>
          </a:p>
          <a:p>
            <a:r>
              <a:rPr lang="uk-UA" sz="1200" dirty="0"/>
              <a:t>}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156364" y="2956955"/>
            <a:ext cx="665018" cy="2375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олилиния 6"/>
          <p:cNvSpPr/>
          <p:nvPr/>
        </p:nvSpPr>
        <p:spPr>
          <a:xfrm>
            <a:off x="4857008" y="3598223"/>
            <a:ext cx="2185060" cy="261258"/>
          </a:xfrm>
          <a:custGeom>
            <a:avLst/>
            <a:gdLst>
              <a:gd name="connsiteX0" fmla="*/ 0 w 2185060"/>
              <a:gd name="connsiteY0" fmla="*/ 95003 h 261258"/>
              <a:gd name="connsiteX1" fmla="*/ 71252 w 2185060"/>
              <a:gd name="connsiteY1" fmla="*/ 83128 h 261258"/>
              <a:gd name="connsiteX2" fmla="*/ 118753 w 2185060"/>
              <a:gd name="connsiteY2" fmla="*/ 71252 h 261258"/>
              <a:gd name="connsiteX3" fmla="*/ 201880 w 2185060"/>
              <a:gd name="connsiteY3" fmla="*/ 59377 h 261258"/>
              <a:gd name="connsiteX4" fmla="*/ 273132 w 2185060"/>
              <a:gd name="connsiteY4" fmla="*/ 47502 h 261258"/>
              <a:gd name="connsiteX5" fmla="*/ 356260 w 2185060"/>
              <a:gd name="connsiteY5" fmla="*/ 23751 h 261258"/>
              <a:gd name="connsiteX6" fmla="*/ 391886 w 2185060"/>
              <a:gd name="connsiteY6" fmla="*/ 11876 h 261258"/>
              <a:gd name="connsiteX7" fmla="*/ 605641 w 2185060"/>
              <a:gd name="connsiteY7" fmla="*/ 0 h 261258"/>
              <a:gd name="connsiteX8" fmla="*/ 1484415 w 2185060"/>
              <a:gd name="connsiteY8" fmla="*/ 11876 h 261258"/>
              <a:gd name="connsiteX9" fmla="*/ 1531917 w 2185060"/>
              <a:gd name="connsiteY9" fmla="*/ 23751 h 261258"/>
              <a:gd name="connsiteX10" fmla="*/ 1650670 w 2185060"/>
              <a:gd name="connsiteY10" fmla="*/ 35626 h 261258"/>
              <a:gd name="connsiteX11" fmla="*/ 1769423 w 2185060"/>
              <a:gd name="connsiteY11" fmla="*/ 71252 h 261258"/>
              <a:gd name="connsiteX12" fmla="*/ 1816924 w 2185060"/>
              <a:gd name="connsiteY12" fmla="*/ 95003 h 261258"/>
              <a:gd name="connsiteX13" fmla="*/ 1900052 w 2185060"/>
              <a:gd name="connsiteY13" fmla="*/ 106878 h 261258"/>
              <a:gd name="connsiteX14" fmla="*/ 1947553 w 2185060"/>
              <a:gd name="connsiteY14" fmla="*/ 118754 h 261258"/>
              <a:gd name="connsiteX15" fmla="*/ 2054431 w 2185060"/>
              <a:gd name="connsiteY15" fmla="*/ 166255 h 261258"/>
              <a:gd name="connsiteX16" fmla="*/ 2090057 w 2185060"/>
              <a:gd name="connsiteY16" fmla="*/ 178130 h 261258"/>
              <a:gd name="connsiteX17" fmla="*/ 2125683 w 2185060"/>
              <a:gd name="connsiteY17" fmla="*/ 213756 h 261258"/>
              <a:gd name="connsiteX18" fmla="*/ 2185060 w 2185060"/>
              <a:gd name="connsiteY18" fmla="*/ 261258 h 2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5060" h="261258">
                <a:moveTo>
                  <a:pt x="0" y="95003"/>
                </a:moveTo>
                <a:cubicBezTo>
                  <a:pt x="23751" y="91045"/>
                  <a:pt x="47641" y="87850"/>
                  <a:pt x="71252" y="83128"/>
                </a:cubicBezTo>
                <a:cubicBezTo>
                  <a:pt x="87256" y="79927"/>
                  <a:pt x="102695" y="74172"/>
                  <a:pt x="118753" y="71252"/>
                </a:cubicBezTo>
                <a:cubicBezTo>
                  <a:pt x="146292" y="66245"/>
                  <a:pt x="174215" y="63633"/>
                  <a:pt x="201880" y="59377"/>
                </a:cubicBezTo>
                <a:cubicBezTo>
                  <a:pt x="225678" y="55716"/>
                  <a:pt x="249381" y="51460"/>
                  <a:pt x="273132" y="47502"/>
                </a:cubicBezTo>
                <a:cubicBezTo>
                  <a:pt x="358531" y="19034"/>
                  <a:pt x="251906" y="53565"/>
                  <a:pt x="356260" y="23751"/>
                </a:cubicBezTo>
                <a:cubicBezTo>
                  <a:pt x="368296" y="20312"/>
                  <a:pt x="379425" y="13063"/>
                  <a:pt x="391886" y="11876"/>
                </a:cubicBezTo>
                <a:cubicBezTo>
                  <a:pt x="462926" y="5110"/>
                  <a:pt x="534389" y="3959"/>
                  <a:pt x="605641" y="0"/>
                </a:cubicBezTo>
                <a:lnTo>
                  <a:pt x="1484415" y="11876"/>
                </a:lnTo>
                <a:cubicBezTo>
                  <a:pt x="1500731" y="12294"/>
                  <a:pt x="1515760" y="21443"/>
                  <a:pt x="1531917" y="23751"/>
                </a:cubicBezTo>
                <a:cubicBezTo>
                  <a:pt x="1571299" y="29377"/>
                  <a:pt x="1611086" y="31668"/>
                  <a:pt x="1650670" y="35626"/>
                </a:cubicBezTo>
                <a:cubicBezTo>
                  <a:pt x="1684757" y="44148"/>
                  <a:pt x="1740519" y="56800"/>
                  <a:pt x="1769423" y="71252"/>
                </a:cubicBezTo>
                <a:cubicBezTo>
                  <a:pt x="1785257" y="79169"/>
                  <a:pt x="1799845" y="90345"/>
                  <a:pt x="1816924" y="95003"/>
                </a:cubicBezTo>
                <a:cubicBezTo>
                  <a:pt x="1843928" y="102368"/>
                  <a:pt x="1872513" y="101871"/>
                  <a:pt x="1900052" y="106878"/>
                </a:cubicBezTo>
                <a:cubicBezTo>
                  <a:pt x="1916110" y="109798"/>
                  <a:pt x="1931719" y="114795"/>
                  <a:pt x="1947553" y="118754"/>
                </a:cubicBezTo>
                <a:cubicBezTo>
                  <a:pt x="2004009" y="156390"/>
                  <a:pt x="1969640" y="137991"/>
                  <a:pt x="2054431" y="166255"/>
                </a:cubicBezTo>
                <a:lnTo>
                  <a:pt x="2090057" y="178130"/>
                </a:lnTo>
                <a:cubicBezTo>
                  <a:pt x="2101932" y="190005"/>
                  <a:pt x="2112781" y="203005"/>
                  <a:pt x="2125683" y="213756"/>
                </a:cubicBezTo>
                <a:cubicBezTo>
                  <a:pt x="2215567" y="288660"/>
                  <a:pt x="2115961" y="192159"/>
                  <a:pt x="2185060" y="261258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9" name="Прямая со стрелкой 8"/>
          <p:cNvCxnSpPr>
            <a:stCxn id="7" idx="15"/>
          </p:cNvCxnSpPr>
          <p:nvPr/>
        </p:nvCxnSpPr>
        <p:spPr>
          <a:xfrm>
            <a:off x="6911439" y="3764478"/>
            <a:ext cx="166255" cy="1068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Левая фигурная скобка 9"/>
          <p:cNvSpPr/>
          <p:nvPr/>
        </p:nvSpPr>
        <p:spPr>
          <a:xfrm rot="10987707">
            <a:off x="3068226" y="5718272"/>
            <a:ext cx="186108" cy="7462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3372592" y="5665451"/>
            <a:ext cx="1448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rgbClr val="0070C0"/>
                </a:solidFill>
              </a:rPr>
              <a:t>По</a:t>
            </a:r>
            <a:r>
              <a:rPr lang="uk-UA" sz="1200" dirty="0" smtClean="0">
                <a:solidFill>
                  <a:srgbClr val="0070C0"/>
                </a:solidFill>
              </a:rPr>
              <a:t>дії шо обробляють момент натискання кнопки і відпускання</a:t>
            </a:r>
            <a:endParaRPr lang="uk-UA" sz="12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6395" y="2956955"/>
            <a:ext cx="1469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0070C0"/>
                </a:solidFill>
              </a:rPr>
              <a:t>Тут </a:t>
            </a:r>
            <a:r>
              <a:rPr lang="uk-UA" sz="1200" dirty="0" err="1" smtClean="0">
                <a:solidFill>
                  <a:srgbClr val="0070C0"/>
                </a:solidFill>
              </a:rPr>
              <a:t>інтерполюється</a:t>
            </a:r>
            <a:r>
              <a:rPr lang="uk-UA" sz="1200" dirty="0" smtClean="0">
                <a:solidFill>
                  <a:srgbClr val="0070C0"/>
                </a:solidFill>
              </a:rPr>
              <a:t> </a:t>
            </a:r>
            <a:endParaRPr lang="uk-UA" sz="12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6213" y="3321224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0070C0"/>
                </a:solidFill>
              </a:rPr>
              <a:t>І передається сюди</a:t>
            </a:r>
            <a:endParaRPr lang="uk-UA" sz="1200" dirty="0">
              <a:solidFill>
                <a:srgbClr val="0070C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4726380" y="3586969"/>
            <a:ext cx="95002" cy="14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2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397200"/>
            <a:ext cx="5114749" cy="36023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1" y="3999590"/>
            <a:ext cx="5635802" cy="27833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64" y="106891"/>
            <a:ext cx="5153025" cy="1428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3910" y="10689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uk-UA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8207022" y="397200"/>
            <a:ext cx="99342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955" y="1535641"/>
            <a:ext cx="5900318" cy="435257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516" y="29947"/>
            <a:ext cx="48579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200" dirty="0">
                <a:solidFill>
                  <a:srgbClr val="FF0000"/>
                </a:solidFill>
              </a:rPr>
              <a:t>https://www.valentinog.com/blog/tutorial-api-django-rest-react/</a:t>
            </a:r>
          </a:p>
        </p:txBody>
      </p:sp>
    </p:spTree>
    <p:extLst>
      <p:ext uri="{BB962C8B-B14F-4D97-AF65-F5344CB8AC3E}">
        <p14:creationId xmlns:p14="http://schemas.microsoft.com/office/powerpoint/2010/main" val="961843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63185" y="144874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JSX In Depth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6" y="741836"/>
            <a:ext cx="3305175" cy="74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5101" y="843148"/>
            <a:ext cx="17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Комп</a:t>
            </a:r>
            <a:r>
              <a:rPr lang="uk-UA" dirty="0" err="1" smtClean="0"/>
              <a:t>ілюється</a:t>
            </a:r>
            <a:r>
              <a:rPr lang="uk-UA" dirty="0" smtClean="0"/>
              <a:t> в 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3705101" y="1212480"/>
            <a:ext cx="1900052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94" y="602880"/>
            <a:ext cx="2943225" cy="1219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4" y="2162607"/>
            <a:ext cx="2343150" cy="371475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3241964" y="2339439"/>
            <a:ext cx="2363189" cy="1187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894" y="1910754"/>
            <a:ext cx="2219325" cy="1190625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5949538" y="2802577"/>
            <a:ext cx="463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2464420" y="2461462"/>
            <a:ext cx="3617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26" y="3330075"/>
            <a:ext cx="5781675" cy="1685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03288" y="3365840"/>
            <a:ext cx="2029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err="1" smtClean="0">
                <a:solidFill>
                  <a:srgbClr val="FF0000"/>
                </a:solidFill>
              </a:rPr>
              <a:t>Імпорти</a:t>
            </a:r>
            <a:r>
              <a:rPr lang="uk-UA" sz="1200" dirty="0" smtClean="0">
                <a:solidFill>
                  <a:srgbClr val="FF0000"/>
                </a:solidFill>
              </a:rPr>
              <a:t> є </a:t>
            </a:r>
            <a:r>
              <a:rPr lang="uk-UA" sz="1200" dirty="0" err="1" smtClean="0">
                <a:solidFill>
                  <a:srgbClr val="FF0000"/>
                </a:solidFill>
              </a:rPr>
              <a:t>обовʼязковою</a:t>
            </a:r>
            <a:r>
              <a:rPr lang="uk-UA" sz="1200" dirty="0" smtClean="0">
                <a:solidFill>
                  <a:srgbClr val="FF0000"/>
                </a:solidFill>
              </a:rPr>
              <a:t> умовою </a:t>
            </a:r>
            <a:r>
              <a:rPr lang="uk-UA" sz="1200" dirty="0" err="1" smtClean="0">
                <a:solidFill>
                  <a:srgbClr val="FF0000"/>
                </a:solidFill>
              </a:rPr>
              <a:t>шоби</a:t>
            </a:r>
            <a:r>
              <a:rPr lang="uk-UA" sz="1200" dirty="0" smtClean="0">
                <a:solidFill>
                  <a:srgbClr val="FF0000"/>
                </a:solidFill>
              </a:rPr>
              <a:t> </a:t>
            </a:r>
            <a:r>
              <a:rPr lang="uk-UA" sz="1200" dirty="0" err="1" smtClean="0">
                <a:solidFill>
                  <a:srgbClr val="FF0000"/>
                </a:solidFill>
              </a:rPr>
              <a:t>всьо</a:t>
            </a:r>
            <a:r>
              <a:rPr lang="uk-UA" sz="1200" dirty="0" smtClean="0">
                <a:solidFill>
                  <a:srgbClr val="FF0000"/>
                </a:solidFill>
              </a:rPr>
              <a:t> працювало в кожному файлі де є </a:t>
            </a:r>
            <a:r>
              <a:rPr lang="uk-UA" sz="1200" dirty="0" err="1" smtClean="0">
                <a:solidFill>
                  <a:srgbClr val="FF0000"/>
                </a:solidFill>
              </a:rPr>
              <a:t>реакт</a:t>
            </a:r>
            <a:r>
              <a:rPr lang="uk-UA" sz="1200" dirty="0" smtClean="0">
                <a:solidFill>
                  <a:srgbClr val="FF0000"/>
                </a:solidFill>
              </a:rPr>
              <a:t> !!!!!!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296" y="5160417"/>
            <a:ext cx="6120992" cy="616774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3869473" y="5464098"/>
            <a:ext cx="1048215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911" y="3288599"/>
            <a:ext cx="5400675" cy="2447925"/>
          </a:xfrm>
          <a:prstGeom prst="rect">
            <a:avLst/>
          </a:prstGeom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7582829" y="5475249"/>
            <a:ext cx="18957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76010" y="4560849"/>
            <a:ext cx="271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Допускається такий запис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H="1">
            <a:off x="9199756" y="4828478"/>
            <a:ext cx="278781" cy="331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740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0" y="261628"/>
            <a:ext cx="4514850" cy="2914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7628" y="843148"/>
            <a:ext cx="2636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Залежно від того шо прийде у </a:t>
            </a:r>
            <a:r>
              <a:rPr lang="en-US" dirty="0" smtClean="0">
                <a:solidFill>
                  <a:srgbClr val="FF0000"/>
                </a:solidFill>
              </a:rPr>
              <a:t>props (photo </a:t>
            </a:r>
            <a:r>
              <a:rPr lang="uk-UA" dirty="0" smtClean="0">
                <a:solidFill>
                  <a:srgbClr val="FF0000"/>
                </a:solidFill>
              </a:rPr>
              <a:t>чи </a:t>
            </a:r>
            <a:r>
              <a:rPr lang="en-US" dirty="0" smtClean="0">
                <a:solidFill>
                  <a:srgbClr val="FF0000"/>
                </a:solidFill>
              </a:rPr>
              <a:t>video </a:t>
            </a:r>
            <a:r>
              <a:rPr lang="uk-UA" dirty="0" smtClean="0">
                <a:solidFill>
                  <a:srgbClr val="FF0000"/>
                </a:solidFill>
              </a:rPr>
              <a:t>повернеться відповідний тег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923803" y="2220686"/>
            <a:ext cx="1401288" cy="261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1318161" y="2600696"/>
            <a:ext cx="130629" cy="130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55127" y="568819"/>
            <a:ext cx="128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Мега круто</a:t>
            </a:r>
            <a:endParaRPr lang="uk-UA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4453247" y="938151"/>
            <a:ext cx="403761" cy="178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008" y="184067"/>
            <a:ext cx="3038475" cy="3524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76245" y="753485"/>
            <a:ext cx="73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канає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V="1">
            <a:off x="6562478" y="568819"/>
            <a:ext cx="0" cy="274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740" y="1074349"/>
            <a:ext cx="3419475" cy="933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33188" y="1339810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Еквівалентні штуки</a:t>
            </a:r>
            <a:endParaRPr lang="uk-UA" dirty="0">
              <a:solidFill>
                <a:srgbClr val="FF0000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090" y="1974603"/>
            <a:ext cx="2733675" cy="790575"/>
          </a:xfrm>
          <a:prstGeom prst="rect">
            <a:avLst/>
          </a:prstGeom>
        </p:spPr>
      </p:pic>
      <p:cxnSp>
        <p:nvCxnSpPr>
          <p:cNvPr id="19" name="Прямая со стрелкой 18"/>
          <p:cNvCxnSpPr/>
          <p:nvPr/>
        </p:nvCxnSpPr>
        <p:spPr>
          <a:xfrm>
            <a:off x="5295591" y="1443312"/>
            <a:ext cx="0" cy="26583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5533188" y="2220686"/>
            <a:ext cx="0" cy="26125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740" y="2731325"/>
            <a:ext cx="2838450" cy="790575"/>
          </a:xfrm>
          <a:prstGeom prst="rect">
            <a:avLst/>
          </a:prstGeom>
        </p:spPr>
      </p:pic>
      <p:cxnSp>
        <p:nvCxnSpPr>
          <p:cNvPr id="24" name="Прямая со стрелкой 23"/>
          <p:cNvCxnSpPr/>
          <p:nvPr/>
        </p:nvCxnSpPr>
        <p:spPr>
          <a:xfrm>
            <a:off x="6224927" y="3016332"/>
            <a:ext cx="0" cy="26125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640" y="3483469"/>
            <a:ext cx="4781550" cy="1819275"/>
          </a:xfrm>
          <a:prstGeom prst="rect">
            <a:avLst/>
          </a:prstGeom>
        </p:spPr>
      </p:pic>
      <p:cxnSp>
        <p:nvCxnSpPr>
          <p:cNvPr id="27" name="Прямая со стрелкой 26"/>
          <p:cNvCxnSpPr/>
          <p:nvPr/>
        </p:nvCxnSpPr>
        <p:spPr>
          <a:xfrm>
            <a:off x="5070764" y="4076532"/>
            <a:ext cx="0" cy="50734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4707700" y="5035139"/>
            <a:ext cx="611641" cy="23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445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40028" y="168625"/>
            <a:ext cx="253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The Diffing Algorithm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3251" y="494023"/>
            <a:ext cx="310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Алгоритм порівняння в </a:t>
            </a:r>
            <a:r>
              <a:rPr lang="uk-UA" dirty="0" err="1" smtClean="0"/>
              <a:t>реакті</a:t>
            </a:r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1942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uk-UA" dirty="0" smtClean="0"/>
              <a:t>Спочатку порівнюються </a:t>
            </a:r>
            <a:r>
              <a:rPr lang="ru-RU" dirty="0" err="1" smtClean="0"/>
              <a:t>елементи</a:t>
            </a:r>
            <a:r>
              <a:rPr lang="ru-RU" dirty="0" smtClean="0"/>
              <a:t> </a:t>
            </a:r>
            <a:r>
              <a:rPr lang="en-US" dirty="0" smtClean="0"/>
              <a:t>root </a:t>
            </a:r>
            <a:r>
              <a:rPr lang="ru-RU" dirty="0" smtClean="0"/>
              <a:t>, </a:t>
            </a:r>
            <a:r>
              <a:rPr lang="uk-UA" dirty="0" smtClean="0"/>
              <a:t>якщо вони різні заглиблюючись </a:t>
            </a:r>
            <a:r>
              <a:rPr lang="uk-UA" dirty="0" err="1" smtClean="0"/>
              <a:t>реакт</a:t>
            </a:r>
            <a:r>
              <a:rPr lang="uk-UA" dirty="0" smtClean="0"/>
              <a:t> нищить всі компоненти всередині </a:t>
            </a:r>
            <a:r>
              <a:rPr lang="en-US" dirty="0" smtClean="0"/>
              <a:t>root, </a:t>
            </a:r>
            <a:r>
              <a:rPr lang="ru-RU" dirty="0" smtClean="0"/>
              <a:t>перед </a:t>
            </a:r>
            <a:r>
              <a:rPr lang="ru-RU" dirty="0" err="1" smtClean="0"/>
              <a:t>тим</a:t>
            </a:r>
            <a:r>
              <a:rPr lang="ru-RU" dirty="0" smtClean="0"/>
              <a:t> </a:t>
            </a:r>
            <a:r>
              <a:rPr lang="ru-RU" dirty="0" err="1" smtClean="0"/>
              <a:t>викликаэ</a:t>
            </a:r>
            <a:r>
              <a:rPr lang="ru-RU" dirty="0" smtClean="0"/>
              <a:t> </a:t>
            </a:r>
            <a:r>
              <a:rPr lang="en-US" dirty="0" err="1" smtClean="0"/>
              <a:t>componentWillInmount</a:t>
            </a:r>
            <a:r>
              <a:rPr lang="en-US" dirty="0" smtClean="0"/>
              <a:t>(). 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872" y="1465752"/>
            <a:ext cx="3371850" cy="71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754" y="1401368"/>
            <a:ext cx="387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Якщо тип компонента співпадає, </a:t>
            </a:r>
            <a:r>
              <a:rPr lang="uk-UA" dirty="0" err="1" smtClean="0"/>
              <a:t>реакт</a:t>
            </a:r>
            <a:r>
              <a:rPr lang="uk-UA" dirty="0" smtClean="0"/>
              <a:t> порівнює і визначає шо змінилося, після цього змінює тільки то шо потрібно</a:t>
            </a:r>
            <a:endParaRPr lang="uk-UA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3396343" y="1626919"/>
            <a:ext cx="607529" cy="11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396343" y="1644345"/>
            <a:ext cx="607529" cy="357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144488" y="1686295"/>
            <a:ext cx="2731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096987" y="2108877"/>
            <a:ext cx="3325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736271" y="1751689"/>
            <a:ext cx="4631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5593278" y="1686295"/>
            <a:ext cx="11875" cy="241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97" y="2258895"/>
            <a:ext cx="4391025" cy="771525"/>
          </a:xfrm>
          <a:prstGeom prst="rect">
            <a:avLst/>
          </a:prstGeom>
        </p:spPr>
      </p:pic>
      <p:cxnSp>
        <p:nvCxnSpPr>
          <p:cNvPr id="22" name="Прямая со стрелкой 21"/>
          <p:cNvCxnSpPr/>
          <p:nvPr/>
        </p:nvCxnSpPr>
        <p:spPr>
          <a:xfrm>
            <a:off x="4840028" y="2505694"/>
            <a:ext cx="100107" cy="285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20" y="3183644"/>
            <a:ext cx="1781175" cy="222885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408" y="3145544"/>
            <a:ext cx="1990725" cy="22669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20338" y="3847605"/>
            <a:ext cx="158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Цей варіант де добавилося це – працює добре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H="1">
            <a:off x="1341913" y="4170770"/>
            <a:ext cx="498762" cy="8168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407" y="5245458"/>
            <a:ext cx="153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Перші два порівняються, а третій собі добавиться і все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992334" y="5118265"/>
            <a:ext cx="88321" cy="29422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44488" y="3145544"/>
            <a:ext cx="1900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Тут перший заміниться, і всі інші теж будуть замінятися на жаль, ефективність, швидкодія можуть постраждати того завжди добавляй </a:t>
            </a:r>
            <a:r>
              <a:rPr lang="uk-UA" sz="1200" dirty="0" err="1" smtClean="0">
                <a:solidFill>
                  <a:srgbClr val="FF0000"/>
                </a:solidFill>
              </a:rPr>
              <a:t>шось</a:t>
            </a:r>
            <a:r>
              <a:rPr lang="uk-UA" sz="1200" dirty="0" smtClean="0">
                <a:solidFill>
                  <a:srgbClr val="FF0000"/>
                </a:solidFill>
              </a:rPr>
              <a:t> в кінець (як дитину)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34" name="Прямая со стрелкой 33"/>
          <p:cNvCxnSpPr/>
          <p:nvPr/>
        </p:nvCxnSpPr>
        <p:spPr>
          <a:xfrm flipH="1">
            <a:off x="3396343" y="3277219"/>
            <a:ext cx="849203" cy="12167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>
            <a:off x="3538787" y="3244822"/>
            <a:ext cx="706759" cy="2346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>
            <a:off x="1840675" y="4381995"/>
            <a:ext cx="2404871" cy="60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289" y="4587823"/>
            <a:ext cx="2914650" cy="220027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39437" y="5660956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Того проблему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323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688" y="0"/>
            <a:ext cx="303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Typechecking</a:t>
            </a:r>
            <a:r>
              <a:rPr lang="en-US" b="1" dirty="0"/>
              <a:t> With </a:t>
            </a:r>
            <a:r>
              <a:rPr lang="en-US" b="1" dirty="0" err="1" smtClean="0"/>
              <a:t>PropTypes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41340" y="369332"/>
            <a:ext cx="304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коли </a:t>
            </a:r>
            <a:r>
              <a:rPr lang="uk-UA" sz="1200" dirty="0" err="1" smtClean="0"/>
              <a:t>приложенька</a:t>
            </a:r>
            <a:r>
              <a:rPr lang="uk-UA" sz="1200" dirty="0" smtClean="0"/>
              <a:t> зростає, розмір збільшується, може виникнути необхідність перевіряти </a:t>
            </a:r>
            <a:r>
              <a:rPr lang="uk-UA" sz="1200" b="1" dirty="0" smtClean="0">
                <a:solidFill>
                  <a:srgbClr val="FF0000"/>
                </a:solidFill>
              </a:rPr>
              <a:t>тип</a:t>
            </a:r>
            <a:r>
              <a:rPr lang="uk-UA" sz="1200" dirty="0" smtClean="0"/>
              <a:t> елемента</a:t>
            </a:r>
            <a:endParaRPr lang="uk-UA" sz="1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8" y="1015663"/>
            <a:ext cx="3456878" cy="23205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88" y="-23401"/>
            <a:ext cx="4444894" cy="32302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088" y="3206845"/>
            <a:ext cx="4134779" cy="36511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102" y="3206844"/>
            <a:ext cx="4245661" cy="36511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219" y="902"/>
            <a:ext cx="3957781" cy="205356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68" y="3490331"/>
            <a:ext cx="3428012" cy="3236177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>
            <a:off x="1326995" y="1015663"/>
            <a:ext cx="178420" cy="1671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825190" y="1236736"/>
            <a:ext cx="5798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341971" y="2849946"/>
            <a:ext cx="5798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V="1">
            <a:off x="921835" y="3044283"/>
            <a:ext cx="1810214" cy="22302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1416205" y="184666"/>
            <a:ext cx="2442117" cy="629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02064" y="1903940"/>
            <a:ext cx="16539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ми просто </a:t>
            </a:r>
            <a:r>
              <a:rPr lang="ru-RU" sz="1100" dirty="0" err="1" smtClean="0"/>
              <a:t>оголошуэмо</a:t>
            </a:r>
            <a:r>
              <a:rPr lang="uk-UA" sz="1100" dirty="0" smtClean="0"/>
              <a:t> </a:t>
            </a:r>
            <a:r>
              <a:rPr lang="uk-UA" sz="1100" dirty="0" err="1" smtClean="0"/>
              <a:t>обʼєкт</a:t>
            </a:r>
            <a:r>
              <a:rPr lang="uk-UA" sz="1100" dirty="0" smtClean="0"/>
              <a:t> </a:t>
            </a:r>
            <a:r>
              <a:rPr lang="en-US" sz="1100" dirty="0" err="1" smtClean="0"/>
              <a:t>propTypes</a:t>
            </a:r>
            <a:r>
              <a:rPr lang="en-US" sz="1100" dirty="0" smtClean="0"/>
              <a:t> </a:t>
            </a:r>
            <a:r>
              <a:rPr lang="uk-UA" sz="1100" dirty="0" smtClean="0"/>
              <a:t>і в ньому оголошуємо властивості певного типу</a:t>
            </a:r>
            <a:endParaRPr lang="uk-UA" sz="11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V="1">
            <a:off x="825190" y="1851553"/>
            <a:ext cx="1847183" cy="1056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5917089" y="692497"/>
            <a:ext cx="2294893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В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случае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если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в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свойство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будет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передано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невалидное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значение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— в </a:t>
            </a:r>
            <a:r>
              <a:rPr kumimoji="0" lang="uk-UA" altLang="uk-UA" sz="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-apple-system"/>
              </a:rPr>
              <a:t>консоли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JavaScript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будет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показано </a:t>
            </a:r>
            <a:r>
              <a:rPr kumimoji="0" lang="uk-UA" altLang="uk-UA" sz="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-apple-system"/>
              </a:rPr>
              <a:t>предупреждение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. В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целях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производительности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 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Menlo"/>
              </a:rPr>
              <a:t>propTypes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проверяются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только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в режиме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разработки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(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development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).</a:t>
            </a:r>
            <a:endParaRPr kumimoji="0" lang="uk-UA" altLang="uk-UA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 flipH="1">
            <a:off x="2877015" y="814039"/>
            <a:ext cx="3958683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9679258" y="772959"/>
            <a:ext cx="219025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помощью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Menlo"/>
              </a:rPr>
              <a:t>React.PropTypes.element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вы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можете наложить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ограничение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что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в компонент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может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быть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передан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только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один </a:t>
            </a:r>
            <a:r>
              <a:rPr kumimoji="0" lang="uk-UA" altLang="uk-UA" sz="8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единственный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потомок.</a:t>
            </a:r>
            <a:r>
              <a:rPr kumimoji="0" lang="uk-UA" altLang="uk-UA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711859" y="4334557"/>
            <a:ext cx="2780409" cy="5078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Вы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можете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определить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значения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по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умолчанию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для ваших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Menlo"/>
              </a:rPr>
              <a:t>props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определив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специальное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свойство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класса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компонента —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Menlo"/>
              </a:rPr>
              <a:t>defaultProps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: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cxnSp>
        <p:nvCxnSpPr>
          <p:cNvPr id="30" name="Прямая со стрелкой 29"/>
          <p:cNvCxnSpPr/>
          <p:nvPr/>
        </p:nvCxnSpPr>
        <p:spPr>
          <a:xfrm flipH="1">
            <a:off x="1505415" y="4842388"/>
            <a:ext cx="1131848" cy="266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5408341" y="2175913"/>
            <a:ext cx="2564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V="1">
            <a:off x="5553307" y="2542478"/>
            <a:ext cx="363782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5592233" y="3178967"/>
            <a:ext cx="864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5274527" y="3490331"/>
            <a:ext cx="11262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5307980" y="3869473"/>
            <a:ext cx="5264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Левая фигурная скобка 41"/>
          <p:cNvSpPr/>
          <p:nvPr/>
        </p:nvSpPr>
        <p:spPr>
          <a:xfrm>
            <a:off x="3858322" y="3880624"/>
            <a:ext cx="45719" cy="2899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>
            <a:off x="5408341" y="4716966"/>
            <a:ext cx="14273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5536580" y="5108419"/>
            <a:ext cx="13883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5834477" y="5575031"/>
            <a:ext cx="189917" cy="5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5525429" y="6802245"/>
            <a:ext cx="4878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H="1">
            <a:off x="9099395" y="3635298"/>
            <a:ext cx="2241395" cy="699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8200831" y="3914077"/>
            <a:ext cx="20011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9634654" y="5787483"/>
            <a:ext cx="367674" cy="2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flipH="1">
            <a:off x="9857679" y="5185317"/>
            <a:ext cx="713677" cy="49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9445083" y="3434576"/>
            <a:ext cx="756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8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544638" y="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Fragments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2" y="454830"/>
            <a:ext cx="2009775" cy="19526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2" y="2462512"/>
            <a:ext cx="2626201" cy="2017691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52" y="4535260"/>
            <a:ext cx="3343275" cy="222885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127" y="604590"/>
            <a:ext cx="3362325" cy="21812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876" y="1009402"/>
            <a:ext cx="1638300" cy="1371600"/>
          </a:xfrm>
          <a:prstGeom prst="rect">
            <a:avLst/>
          </a:prstGeom>
        </p:spPr>
      </p:pic>
      <p:cxnSp>
        <p:nvCxnSpPr>
          <p:cNvPr id="9" name="Прямая со стрелкой 8"/>
          <p:cNvCxnSpPr>
            <a:stCxn id="2" idx="1"/>
          </p:cNvCxnSpPr>
          <p:nvPr/>
        </p:nvCxnSpPr>
        <p:spPr>
          <a:xfrm flipH="1">
            <a:off x="1834489" y="184666"/>
            <a:ext cx="3710149" cy="741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014" y="2558463"/>
            <a:ext cx="3352800" cy="22669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026" y="3893638"/>
            <a:ext cx="5029200" cy="28003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909114" y="0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D6D6D"/>
                </a:solidFill>
                <a:latin typeface="-apple-system"/>
              </a:rPr>
              <a:t>component to return </a:t>
            </a:r>
            <a:r>
              <a:rPr lang="en-US" b="1" dirty="0">
                <a:solidFill>
                  <a:srgbClr val="6D6D6D"/>
                </a:solidFill>
                <a:latin typeface="-apple-system"/>
              </a:rPr>
              <a:t>multiple</a:t>
            </a:r>
            <a:r>
              <a:rPr lang="en-US" dirty="0">
                <a:solidFill>
                  <a:srgbClr val="6D6D6D"/>
                </a:solidFill>
                <a:latin typeface="-apple-system"/>
              </a:rPr>
              <a:t> elements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1167739" y="3471357"/>
            <a:ext cx="162297" cy="11600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7263" y="4974946"/>
            <a:ext cx="1857375" cy="173355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cxnSp>
        <p:nvCxnSpPr>
          <p:cNvPr id="17" name="Прямая со стрелкой 16"/>
          <p:cNvCxnSpPr/>
          <p:nvPr/>
        </p:nvCxnSpPr>
        <p:spPr>
          <a:xfrm>
            <a:off x="3277590" y="5649685"/>
            <a:ext cx="581891" cy="192036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049639" y="5614060"/>
            <a:ext cx="51048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014014" y="6234545"/>
            <a:ext cx="601936" cy="2375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53247" y="5002874"/>
            <a:ext cx="867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rgbClr val="FFFF00"/>
                </a:solidFill>
              </a:rPr>
              <a:t>лишні штуки</a:t>
            </a:r>
            <a:endParaRPr lang="uk-UA" sz="1000" dirty="0">
              <a:solidFill>
                <a:srgbClr val="FFFF00"/>
              </a:solidFill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4453247" y="5180708"/>
            <a:ext cx="162703" cy="2354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30036" y="2785815"/>
            <a:ext cx="1233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FF00"/>
                </a:solidFill>
              </a:rPr>
              <a:t>звичайний спосіб</a:t>
            </a:r>
            <a:endParaRPr lang="uk-UA" sz="1100" dirty="0">
              <a:solidFill>
                <a:srgbClr val="FFFF00"/>
              </a:solidFill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4061514" y="1478642"/>
            <a:ext cx="12711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178289" y="2129803"/>
            <a:ext cx="12711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1330036" y="843148"/>
            <a:ext cx="2731478" cy="37865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8316674">
            <a:off x="2444477" y="1604461"/>
            <a:ext cx="162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alternative way</a:t>
            </a:r>
            <a:endParaRPr lang="uk-UA" dirty="0">
              <a:solidFill>
                <a:srgbClr val="FFC000"/>
              </a:solidFill>
            </a:endParaRPr>
          </a:p>
        </p:txBody>
      </p:sp>
      <p:cxnSp>
        <p:nvCxnSpPr>
          <p:cNvPr id="34" name="Прямая со стрелкой 33"/>
          <p:cNvCxnSpPr/>
          <p:nvPr/>
        </p:nvCxnSpPr>
        <p:spPr>
          <a:xfrm flipV="1">
            <a:off x="5733089" y="1644547"/>
            <a:ext cx="631372" cy="65215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4534548" y="3435732"/>
            <a:ext cx="239333" cy="122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4568198" y="4051266"/>
            <a:ext cx="239333" cy="122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801866" y="3124344"/>
            <a:ext cx="1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00B050"/>
                </a:solidFill>
              </a:rPr>
              <a:t>короткий запис</a:t>
            </a:r>
            <a:endParaRPr lang="uk-UA" dirty="0">
              <a:solidFill>
                <a:srgbClr val="00B050"/>
              </a:solidFill>
            </a:endParaRP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9132125" y="5180708"/>
            <a:ext cx="9500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930507" y="4110871"/>
            <a:ext cx="29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підтримує використання </a:t>
            </a:r>
            <a:r>
              <a:rPr lang="en-US" dirty="0" smtClean="0">
                <a:solidFill>
                  <a:srgbClr val="FF0000"/>
                </a:solidFill>
              </a:rPr>
              <a:t>key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82199" y="4083677"/>
            <a:ext cx="2079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00B050"/>
                </a:solidFill>
              </a:rPr>
              <a:t>не підтримує атрибути та </a:t>
            </a:r>
            <a:r>
              <a:rPr lang="en-US" sz="1200" dirty="0" smtClean="0">
                <a:solidFill>
                  <a:srgbClr val="00B050"/>
                </a:solidFill>
              </a:rPr>
              <a:t>key</a:t>
            </a:r>
            <a:endParaRPr lang="uk-UA" sz="1200" dirty="0">
              <a:solidFill>
                <a:srgbClr val="00B050"/>
              </a:solidFill>
            </a:endParaRPr>
          </a:p>
        </p:txBody>
      </p:sp>
      <p:cxnSp>
        <p:nvCxnSpPr>
          <p:cNvPr id="45" name="Прямая со стрелкой 44"/>
          <p:cNvCxnSpPr>
            <a:endCxn id="43" idx="0"/>
          </p:cNvCxnSpPr>
          <p:nvPr/>
        </p:nvCxnSpPr>
        <p:spPr>
          <a:xfrm flipH="1">
            <a:off x="5721715" y="3403633"/>
            <a:ext cx="327060" cy="6800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2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827"/>
            <a:ext cx="3689409" cy="1311790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3" name="Прямоугольник 2"/>
          <p:cNvSpPr/>
          <p:nvPr/>
        </p:nvSpPr>
        <p:spPr>
          <a:xfrm>
            <a:off x="5671911" y="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Portals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" y="58460"/>
            <a:ext cx="3333750" cy="3333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93609"/>
            <a:ext cx="3689409" cy="11940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808" y="1343324"/>
            <a:ext cx="2705100" cy="1304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46" y="2790247"/>
            <a:ext cx="3899675" cy="39846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121" y="2994663"/>
            <a:ext cx="3573996" cy="37801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117" y="2563109"/>
            <a:ext cx="3554865" cy="4211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9408" y="347932"/>
            <a:ext cx="3275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child </a:t>
            </a:r>
            <a:r>
              <a:rPr lang="ru-RU" sz="800" dirty="0" err="1" smtClean="0"/>
              <a:t>це</a:t>
            </a:r>
            <a:r>
              <a:rPr lang="ru-RU" sz="800" dirty="0" smtClean="0"/>
              <a:t> </a:t>
            </a:r>
            <a:r>
              <a:rPr lang="en-US" sz="800" dirty="0" smtClean="0"/>
              <a:t>react component </a:t>
            </a:r>
            <a:r>
              <a:rPr lang="uk-UA" sz="800" dirty="0" smtClean="0"/>
              <a:t>який хочемо кудись пихнути </a:t>
            </a:r>
            <a:r>
              <a:rPr lang="uk-UA" sz="800" dirty="0" err="1" smtClean="0"/>
              <a:t>шоб</a:t>
            </a:r>
            <a:r>
              <a:rPr lang="uk-UA" sz="800" dirty="0" smtClean="0"/>
              <a:t> </a:t>
            </a:r>
            <a:r>
              <a:rPr lang="uk-UA" sz="800" dirty="0" err="1" smtClean="0"/>
              <a:t>зрендерити</a:t>
            </a:r>
            <a:endParaRPr lang="uk-UA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3661175" y="550646"/>
            <a:ext cx="32111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container – </a:t>
            </a:r>
            <a:r>
              <a:rPr lang="uk-UA" sz="800" dirty="0" smtClean="0"/>
              <a:t>це реальний </a:t>
            </a:r>
            <a:r>
              <a:rPr lang="en-US" sz="800" dirty="0" err="1" smtClean="0"/>
              <a:t>dom</a:t>
            </a:r>
            <a:r>
              <a:rPr lang="en-US" sz="800" dirty="0" smtClean="0"/>
              <a:t> </a:t>
            </a:r>
            <a:r>
              <a:rPr lang="uk-UA" sz="800" dirty="0" smtClean="0"/>
              <a:t>елемент що стане батьком нашого </a:t>
            </a:r>
            <a:r>
              <a:rPr lang="en-US" sz="800" dirty="0" smtClean="0"/>
              <a:t>child</a:t>
            </a:r>
            <a:endParaRPr lang="uk-UA" sz="800" dirty="0"/>
          </a:p>
        </p:txBody>
      </p:sp>
      <p:cxnSp>
        <p:nvCxnSpPr>
          <p:cNvPr id="13" name="Прямая со стрелкой 12"/>
          <p:cNvCxnSpPr>
            <a:stCxn id="10" idx="1"/>
          </p:cNvCxnSpPr>
          <p:nvPr/>
        </p:nvCxnSpPr>
        <p:spPr>
          <a:xfrm flipH="1" flipV="1">
            <a:off x="2244436" y="333572"/>
            <a:ext cx="1444972" cy="122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11" idx="1"/>
          </p:cNvCxnSpPr>
          <p:nvPr/>
        </p:nvCxnSpPr>
        <p:spPr>
          <a:xfrm flipH="1" flipV="1">
            <a:off x="2968831" y="316254"/>
            <a:ext cx="692344" cy="342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V="1">
            <a:off x="866899" y="4079265"/>
            <a:ext cx="439102" cy="177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997527" y="3301340"/>
            <a:ext cx="54626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888674" y="5959430"/>
            <a:ext cx="54626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2230582" y="5959430"/>
            <a:ext cx="382013" cy="10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886695" y="6563091"/>
            <a:ext cx="54626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2228606" y="6563089"/>
            <a:ext cx="382013" cy="10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209733" y="3325090"/>
            <a:ext cx="1179193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8716488" y="4275117"/>
            <a:ext cx="154380" cy="86689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1306001" y="3550722"/>
            <a:ext cx="7172981" cy="5285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245358" y="4393870"/>
            <a:ext cx="3946143" cy="217962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4941705" y="3653405"/>
            <a:ext cx="382013" cy="104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H="1" flipV="1">
            <a:off x="6097857" y="3443844"/>
            <a:ext cx="2500832" cy="74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 flipV="1">
            <a:off x="5209733" y="2994663"/>
            <a:ext cx="3583945" cy="237298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8598689" y="5424306"/>
            <a:ext cx="2765997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>
            <a:off x="8793678" y="5424306"/>
            <a:ext cx="1024871" cy="44210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 flipV="1">
            <a:off x="9061706" y="2977241"/>
            <a:ext cx="2073055" cy="234565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961902" y="3147010"/>
            <a:ext cx="546265" cy="0"/>
          </a:xfrm>
          <a:prstGeom prst="line">
            <a:avLst/>
          </a:prstGeom>
          <a:ln w="28575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>
            <a:off x="9579048" y="6713546"/>
            <a:ext cx="546265" cy="0"/>
          </a:xfrm>
          <a:prstGeom prst="line">
            <a:avLst/>
          </a:prstGeom>
          <a:ln w="28575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flipH="1">
            <a:off x="2966922" y="2125683"/>
            <a:ext cx="1201317" cy="86898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Рисунок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0544" y="79283"/>
            <a:ext cx="5291456" cy="239415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870868" y="1485140"/>
            <a:ext cx="319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суть в тому шо </a:t>
            </a:r>
            <a:r>
              <a:rPr lang="en-US" sz="1200" dirty="0" smtClean="0"/>
              <a:t>app-root </a:t>
            </a:r>
            <a:r>
              <a:rPr lang="ru-RU" sz="1200" dirty="0" err="1" smtClean="0"/>
              <a:t>може</a:t>
            </a:r>
            <a:r>
              <a:rPr lang="ru-RU" sz="1200" dirty="0" smtClean="0"/>
              <a:t> </a:t>
            </a:r>
            <a:r>
              <a:rPr lang="ru-RU" sz="1200" dirty="0" err="1" smtClean="0"/>
              <a:t>ловити</a:t>
            </a:r>
            <a:r>
              <a:rPr lang="ru-RU" sz="1200" dirty="0" smtClean="0"/>
              <a:t> </a:t>
            </a:r>
            <a:r>
              <a:rPr lang="uk-UA" sz="1200" dirty="0" smtClean="0"/>
              <a:t>подію з </a:t>
            </a:r>
            <a:r>
              <a:rPr lang="en-US" sz="1200" dirty="0" smtClean="0"/>
              <a:t>modal-root, </a:t>
            </a:r>
            <a:r>
              <a:rPr lang="uk-UA" sz="1200" dirty="0" smtClean="0"/>
              <a:t>хоча вони сусіди</a:t>
            </a:r>
            <a:endParaRPr lang="uk-UA" sz="1200" dirty="0"/>
          </a:p>
        </p:txBody>
      </p:sp>
      <p:cxnSp>
        <p:nvCxnSpPr>
          <p:cNvPr id="61" name="Прямая со стрелкой 60"/>
          <p:cNvCxnSpPr/>
          <p:nvPr/>
        </p:nvCxnSpPr>
        <p:spPr>
          <a:xfrm flipH="1" flipV="1">
            <a:off x="7718961" y="225148"/>
            <a:ext cx="2406352" cy="1327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>
            <a:off x="8146474" y="1843595"/>
            <a:ext cx="807093" cy="7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/>
          <p:nvPr/>
        </p:nvCxnSpPr>
        <p:spPr>
          <a:xfrm flipV="1">
            <a:off x="5323718" y="1729274"/>
            <a:ext cx="1811444" cy="182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 flipV="1">
            <a:off x="5980620" y="1882994"/>
            <a:ext cx="1237809" cy="1514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166059" y="3841205"/>
            <a:ext cx="2205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>
                <a:solidFill>
                  <a:srgbClr val="FF0000"/>
                </a:solidFill>
              </a:rPr>
              <a:t>вся магія в тому що по суті </a:t>
            </a:r>
            <a:r>
              <a:rPr lang="en-US" sz="1000" dirty="0" smtClean="0">
                <a:solidFill>
                  <a:srgbClr val="FF0000"/>
                </a:solidFill>
              </a:rPr>
              <a:t>Modal </a:t>
            </a:r>
            <a:r>
              <a:rPr lang="ru-RU" sz="1000" dirty="0" smtClean="0">
                <a:solidFill>
                  <a:srgbClr val="FF0000"/>
                </a:solidFill>
              </a:rPr>
              <a:t>з </a:t>
            </a:r>
            <a:r>
              <a:rPr lang="ru-RU" sz="1000" dirty="0" err="1" smtClean="0">
                <a:solidFill>
                  <a:srgbClr val="FF0000"/>
                </a:solidFill>
              </a:rPr>
              <a:t>дитиною</a:t>
            </a:r>
            <a:r>
              <a:rPr lang="ru-RU" sz="1000" dirty="0" smtClean="0">
                <a:solidFill>
                  <a:srgbClr val="FF0000"/>
                </a:solidFill>
              </a:rPr>
              <a:t> (</a:t>
            </a:r>
            <a:r>
              <a:rPr lang="en-US" sz="1000" dirty="0" smtClean="0">
                <a:solidFill>
                  <a:srgbClr val="FF0000"/>
                </a:solidFill>
              </a:rPr>
              <a:t>Child</a:t>
            </a:r>
            <a:r>
              <a:rPr lang="ru-RU" sz="1000" dirty="0" smtClean="0">
                <a:solidFill>
                  <a:srgbClr val="FF0000"/>
                </a:solidFill>
              </a:rPr>
              <a:t>)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r>
              <a:rPr lang="uk-UA" sz="1000" dirty="0" smtClean="0">
                <a:solidFill>
                  <a:srgbClr val="FF0000"/>
                </a:solidFill>
              </a:rPr>
              <a:t>мав би бути дитиною </a:t>
            </a:r>
            <a:r>
              <a:rPr lang="en-US" sz="1000" dirty="0" smtClean="0">
                <a:solidFill>
                  <a:srgbClr val="FF0000"/>
                </a:solidFill>
              </a:rPr>
              <a:t>Parent (</a:t>
            </a:r>
            <a:r>
              <a:rPr lang="uk-UA" sz="1000" dirty="0" smtClean="0">
                <a:solidFill>
                  <a:srgbClr val="FF0000"/>
                </a:solidFill>
              </a:rPr>
              <a:t>тобто </a:t>
            </a:r>
            <a:r>
              <a:rPr lang="en-US" sz="1000" dirty="0" smtClean="0">
                <a:solidFill>
                  <a:srgbClr val="FF0000"/>
                </a:solidFill>
              </a:rPr>
              <a:t>app-root) </a:t>
            </a:r>
            <a:r>
              <a:rPr lang="ru-RU" sz="1000" dirty="0" smtClean="0">
                <a:solidFill>
                  <a:srgbClr val="FF0000"/>
                </a:solidFill>
              </a:rPr>
              <a:t>але так не </a:t>
            </a:r>
            <a:r>
              <a:rPr lang="uk-UA" sz="1000" dirty="0" smtClean="0">
                <a:solidFill>
                  <a:srgbClr val="FF0000"/>
                </a:solidFill>
              </a:rPr>
              <a:t>є (при цьому </a:t>
            </a:r>
            <a:r>
              <a:rPr lang="en-US" sz="1000" dirty="0" smtClean="0">
                <a:solidFill>
                  <a:srgbClr val="FF0000"/>
                </a:solidFill>
              </a:rPr>
              <a:t>Parent </a:t>
            </a:r>
            <a:r>
              <a:rPr lang="uk-UA" sz="1000" dirty="0" smtClean="0">
                <a:solidFill>
                  <a:srgbClr val="FF0000"/>
                </a:solidFill>
              </a:rPr>
              <a:t>перехоплює подію натискання кнопки ніби це все таки його </a:t>
            </a:r>
            <a:r>
              <a:rPr lang="uk-UA" sz="1000" dirty="0">
                <a:solidFill>
                  <a:srgbClr val="FF0000"/>
                </a:solidFill>
              </a:rPr>
              <a:t>дитина</a:t>
            </a:r>
            <a:r>
              <a:rPr lang="uk-UA" sz="1000" dirty="0" smtClean="0">
                <a:solidFill>
                  <a:srgbClr val="FF0000"/>
                </a:solidFill>
              </a:rPr>
              <a:t>)</a:t>
            </a:r>
            <a:endParaRPr lang="uk-UA" sz="1000" dirty="0">
              <a:solidFill>
                <a:srgbClr val="FF0000"/>
              </a:solidFill>
            </a:endParaRPr>
          </a:p>
        </p:txBody>
      </p:sp>
      <p:sp>
        <p:nvSpPr>
          <p:cNvPr id="74" name="Правая фигурная скобка 73"/>
          <p:cNvSpPr/>
          <p:nvPr/>
        </p:nvSpPr>
        <p:spPr>
          <a:xfrm>
            <a:off x="9061706" y="3942608"/>
            <a:ext cx="129795" cy="4512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180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0421" y="493263"/>
            <a:ext cx="69272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-apple-system"/>
              </a:rPr>
              <a:t>higher-order component is a </a:t>
            </a:r>
            <a:r>
              <a:rPr lang="en-US" sz="1200" b="1" i="1" dirty="0">
                <a:solidFill>
                  <a:srgbClr val="FF0000"/>
                </a:solidFill>
                <a:latin typeface="-apple-system"/>
              </a:rPr>
              <a:t>function</a:t>
            </a:r>
            <a:r>
              <a:rPr lang="en-US" sz="1200" b="1" dirty="0">
                <a:solidFill>
                  <a:srgbClr val="000000"/>
                </a:solidFill>
                <a:latin typeface="-apple-system"/>
              </a:rPr>
              <a:t> that takes a component and returns a new component.</a:t>
            </a:r>
            <a:endParaRPr lang="uk-UA" sz="1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773771" y="0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82C34"/>
                </a:solidFill>
                <a:latin typeface="-apple-system"/>
              </a:rPr>
              <a:t>Higher-Order Components</a:t>
            </a:r>
            <a:endParaRPr lang="en-US" b="1" i="0" dirty="0">
              <a:solidFill>
                <a:srgbClr val="282C34"/>
              </a:solidFill>
              <a:effectLst/>
              <a:latin typeface="-apple-system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1" y="894193"/>
            <a:ext cx="3943350" cy="57626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246" y="894193"/>
            <a:ext cx="3457575" cy="42100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246" y="5228174"/>
            <a:ext cx="3571875" cy="148590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121" y="369332"/>
            <a:ext cx="4322510" cy="5286375"/>
          </a:xfrm>
          <a:prstGeom prst="rect">
            <a:avLst/>
          </a:prstGeom>
          <a:ln>
            <a:solidFill>
              <a:srgbClr val="FFFF00"/>
            </a:solidFill>
          </a:ln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3334215" y="703356"/>
            <a:ext cx="1360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5739157" y="703356"/>
            <a:ext cx="1174599" cy="74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5190" y="210758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0000"/>
                </a:solidFill>
              </a:rPr>
              <a:t>нехай маємо якесь джерело даних звідки витягуємо коментарі</a:t>
            </a:r>
            <a:r>
              <a:rPr lang="en-US" sz="900" dirty="0" smtClean="0">
                <a:solidFill>
                  <a:srgbClr val="FF0000"/>
                </a:solidFill>
              </a:rPr>
              <a:t>.</a:t>
            </a:r>
            <a:endParaRPr lang="uk-UA" sz="900" dirty="0" smtClean="0">
              <a:solidFill>
                <a:srgbClr val="FF0000"/>
              </a:solidFill>
            </a:endParaRPr>
          </a:p>
          <a:p>
            <a:r>
              <a:rPr lang="uk-UA" sz="900" dirty="0" smtClean="0">
                <a:solidFill>
                  <a:srgbClr val="FF0000"/>
                </a:solidFill>
              </a:rPr>
              <a:t>Як працює </a:t>
            </a:r>
            <a:r>
              <a:rPr lang="en-US" sz="900" dirty="0" err="1" smtClean="0">
                <a:solidFill>
                  <a:srgbClr val="FF0000"/>
                </a:solidFill>
              </a:rPr>
              <a:t>DataSource</a:t>
            </a:r>
            <a:r>
              <a:rPr lang="uk-UA" sz="900" dirty="0" smtClean="0">
                <a:solidFill>
                  <a:srgbClr val="FF0000"/>
                </a:solidFill>
              </a:rPr>
              <a:t> нас не хвилює…</a:t>
            </a:r>
            <a:endParaRPr lang="uk-UA" sz="9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7909" y="1992164"/>
            <a:ext cx="2616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0000"/>
                </a:solidFill>
              </a:rPr>
              <a:t>ця штука робить те саме тільки для постів у блозі </a:t>
            </a:r>
            <a:endParaRPr lang="uk-UA" sz="900" dirty="0">
              <a:solidFill>
                <a:srgbClr val="FF0000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1594624" y="2018562"/>
            <a:ext cx="302568" cy="179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5161402" y="1817783"/>
            <a:ext cx="436140" cy="2423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37088" y="4842633"/>
            <a:ext cx="4382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ці штуки настільки подібні шо їх можна </a:t>
            </a:r>
            <a:r>
              <a:rPr lang="uk-UA" sz="1100" dirty="0" err="1" smtClean="0">
                <a:solidFill>
                  <a:srgbClr val="FF0000"/>
                </a:solidFill>
              </a:rPr>
              <a:t>обʼєднати</a:t>
            </a:r>
            <a:r>
              <a:rPr lang="uk-UA" sz="1100" dirty="0" smtClean="0">
                <a:solidFill>
                  <a:srgbClr val="FF0000"/>
                </a:solidFill>
              </a:rPr>
              <a:t> в одне (абстрактне)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 flipH="1" flipV="1">
            <a:off x="1271239" y="4761571"/>
            <a:ext cx="401328" cy="111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23" idx="3"/>
          </p:cNvCxnSpPr>
          <p:nvPr/>
        </p:nvCxnSpPr>
        <p:spPr>
          <a:xfrm flipV="1">
            <a:off x="5920019" y="4842633"/>
            <a:ext cx="156101" cy="130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951033" y="4973438"/>
            <a:ext cx="685414" cy="30518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7159083" y="710791"/>
            <a:ext cx="802888" cy="456783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4460487" y="5566499"/>
            <a:ext cx="635619" cy="0"/>
          </a:xfrm>
          <a:prstGeom prst="line">
            <a:avLst/>
          </a:prstGeom>
          <a:ln w="19050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9330908" y="725658"/>
            <a:ext cx="872458" cy="7435"/>
          </a:xfrm>
          <a:prstGeom prst="line">
            <a:avLst/>
          </a:prstGeom>
          <a:ln w="19050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4460487" y="5722613"/>
            <a:ext cx="229715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10288858" y="710791"/>
            <a:ext cx="605883" cy="131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4389864" y="6343366"/>
            <a:ext cx="635619" cy="0"/>
          </a:xfrm>
          <a:prstGeom prst="line">
            <a:avLst/>
          </a:prstGeom>
          <a:ln w="19050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4456773" y="6510631"/>
            <a:ext cx="3223048" cy="168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7973122" y="1025912"/>
            <a:ext cx="401444" cy="111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8658118" y="5148971"/>
            <a:ext cx="872458" cy="7435"/>
          </a:xfrm>
          <a:prstGeom prst="line">
            <a:avLst/>
          </a:prstGeom>
          <a:ln w="19050">
            <a:solidFill>
              <a:srgbClr val="F248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V="1">
            <a:off x="8657062" y="1799895"/>
            <a:ext cx="605883" cy="131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V="1">
            <a:off x="8657062" y="4090604"/>
            <a:ext cx="605883" cy="1318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037366" y="5824971"/>
            <a:ext cx="383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ці штуки звичайно треба ще прописати, їх тут нема</a:t>
            </a:r>
            <a:endParaRPr lang="uk-UA" dirty="0"/>
          </a:p>
        </p:txBody>
      </p:sp>
      <p:cxnSp>
        <p:nvCxnSpPr>
          <p:cNvPr id="51" name="Прямая со стрелкой 50"/>
          <p:cNvCxnSpPr/>
          <p:nvPr/>
        </p:nvCxnSpPr>
        <p:spPr>
          <a:xfrm flipH="1" flipV="1">
            <a:off x="5161402" y="5475249"/>
            <a:ext cx="3012442" cy="49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H="1">
            <a:off x="5020970" y="5997166"/>
            <a:ext cx="3095486" cy="23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87547" y="6408055"/>
            <a:ext cx="24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тут тільки суть </a:t>
            </a:r>
            <a:r>
              <a:rPr lang="uk-UA" dirty="0" err="1" smtClean="0"/>
              <a:t>патерну</a:t>
            </a:r>
            <a:endParaRPr lang="uk-UA" dirty="0"/>
          </a:p>
        </p:txBody>
      </p:sp>
      <p:cxnSp>
        <p:nvCxnSpPr>
          <p:cNvPr id="56" name="Прямая со стрелкой 55"/>
          <p:cNvCxnSpPr/>
          <p:nvPr/>
        </p:nvCxnSpPr>
        <p:spPr>
          <a:xfrm flipV="1">
            <a:off x="10288858" y="5353031"/>
            <a:ext cx="302941" cy="11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319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" y="106169"/>
            <a:ext cx="4800600" cy="1962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02" y="163319"/>
            <a:ext cx="4714875" cy="190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1102" y="120433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неправильно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6937" y="35683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правильно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1037" y="727513"/>
            <a:ext cx="26452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не можна змінювати самого компонента</a:t>
            </a:r>
            <a:endParaRPr lang="uk-UA" sz="11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9811" y="1002576"/>
            <a:ext cx="3347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нічого не змінювали а загорнули в новий компонент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" y="2184826"/>
            <a:ext cx="4933950" cy="2733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2651" y="3735659"/>
            <a:ext cx="2312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як правильно відфільтровувати </a:t>
            </a:r>
            <a:r>
              <a:rPr lang="uk-UA" sz="1200" dirty="0" smtClean="0">
                <a:solidFill>
                  <a:srgbClr val="FFFF00"/>
                </a:solidFill>
              </a:rPr>
              <a:t>непотрібні</a:t>
            </a:r>
            <a:r>
              <a:rPr lang="uk-UA" sz="1200" dirty="0" smtClean="0">
                <a:solidFill>
                  <a:srgbClr val="FF0000"/>
                </a:solidFill>
              </a:rPr>
              <a:t> властивості, що не повинні потрапити в оригінальний компонент?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163337" y="2899317"/>
            <a:ext cx="512956" cy="880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1215483" y="2877015"/>
            <a:ext cx="775554" cy="139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 flipV="1">
            <a:off x="1215483" y="2877015"/>
            <a:ext cx="1460810" cy="113742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02135" y="4605453"/>
            <a:ext cx="2806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92D050"/>
                </a:solidFill>
              </a:rPr>
              <a:t>і як правильно вводити нові властивості</a:t>
            </a:r>
            <a:endParaRPr lang="uk-UA" sz="1200" dirty="0">
              <a:solidFill>
                <a:srgbClr val="92D050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1215483" y="3456878"/>
            <a:ext cx="775554" cy="123778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1102135" y="3456878"/>
            <a:ext cx="380977" cy="69427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2135" y="2107116"/>
            <a:ext cx="338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248DA"/>
                </a:solidFill>
              </a:rPr>
              <a:t>є така домовленість (</a:t>
            </a:r>
            <a:r>
              <a:rPr lang="en-US" dirty="0" smtClean="0">
                <a:solidFill>
                  <a:srgbClr val="F248DA"/>
                </a:solidFill>
              </a:rPr>
              <a:t>convention</a:t>
            </a:r>
            <a:r>
              <a:rPr lang="uk-UA" dirty="0" smtClean="0">
                <a:solidFill>
                  <a:srgbClr val="F248DA"/>
                </a:solidFill>
              </a:rPr>
              <a:t>)</a:t>
            </a:r>
            <a:endParaRPr lang="uk-UA" dirty="0">
              <a:solidFill>
                <a:srgbClr val="F248DA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556" y="2675828"/>
            <a:ext cx="5410200" cy="156210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5119205" y="2306496"/>
            <a:ext cx="505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-apple-system"/>
              </a:rPr>
              <a:t> Wrap the Display Name for Easy Debugging</a:t>
            </a: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5441795" y="3200400"/>
            <a:ext cx="16392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22166" y="3251581"/>
            <a:ext cx="396983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основна думка в тому, що треба вказувати </a:t>
            </a:r>
            <a:r>
              <a:rPr lang="en-US" sz="1100" dirty="0" err="1" smtClean="0">
                <a:solidFill>
                  <a:srgbClr val="FF0000"/>
                </a:solidFill>
              </a:rPr>
              <a:t>displayName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ru-RU" sz="1100" dirty="0" err="1" smtClean="0">
                <a:solidFill>
                  <a:srgbClr val="FF0000"/>
                </a:solidFill>
              </a:rPr>
              <a:t>шоб</a:t>
            </a:r>
            <a:r>
              <a:rPr lang="uk-UA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React Developer </a:t>
            </a:r>
            <a:r>
              <a:rPr lang="en-US" sz="1100" dirty="0" smtClean="0">
                <a:solidFill>
                  <a:srgbClr val="FF0000"/>
                </a:solidFill>
              </a:rPr>
              <a:t>Tools</a:t>
            </a:r>
            <a:r>
              <a:rPr lang="ru-RU" sz="1100" dirty="0" smtClean="0">
                <a:solidFill>
                  <a:srgbClr val="FF0000"/>
                </a:solidFill>
              </a:rPr>
              <a:t> </a:t>
            </a:r>
            <a:r>
              <a:rPr lang="uk-UA" sz="1100" dirty="0" smtClean="0">
                <a:solidFill>
                  <a:srgbClr val="FF0000"/>
                </a:solidFill>
              </a:rPr>
              <a:t>розумів шо відбувається і правильно відображав у </a:t>
            </a:r>
            <a:r>
              <a:rPr lang="uk-UA" sz="1100" dirty="0" err="1" smtClean="0">
                <a:solidFill>
                  <a:srgbClr val="FF0000"/>
                </a:solidFill>
              </a:rPr>
              <a:t>консольці</a:t>
            </a:r>
            <a:r>
              <a:rPr lang="uk-UA" sz="1100" dirty="0">
                <a:solidFill>
                  <a:srgbClr val="FF0000"/>
                </a:solidFill>
              </a:rPr>
              <a:t> </a:t>
            </a:r>
            <a:r>
              <a:rPr lang="uk-UA" sz="1100" dirty="0" smtClean="0">
                <a:solidFill>
                  <a:srgbClr val="FF0000"/>
                </a:solidFill>
              </a:rPr>
              <a:t>всі діла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6579220" y="3200400"/>
            <a:ext cx="2149842" cy="53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00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7" y="89782"/>
            <a:ext cx="5700870" cy="32517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03" y="3500131"/>
            <a:ext cx="5612694" cy="3008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8400" y="5847645"/>
            <a:ext cx="40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там н</a:t>
            </a:r>
            <a:r>
              <a:rPr lang="uk-UA" dirty="0" err="1" smtClean="0"/>
              <a:t>ічого</a:t>
            </a:r>
            <a:r>
              <a:rPr lang="uk-UA" dirty="0" smtClean="0"/>
              <a:t> не буде бо ще немає </a:t>
            </a:r>
            <a:r>
              <a:rPr lang="en-US" dirty="0" smtClean="0"/>
              <a:t>react-a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421" y="47078"/>
            <a:ext cx="4899202" cy="33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2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520"/>
            <a:ext cx="6038361" cy="53830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" y="90311"/>
            <a:ext cx="4831644" cy="6822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316" y="90311"/>
            <a:ext cx="3644522" cy="9369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631" y="1027289"/>
            <a:ext cx="5749063" cy="41791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631" y="5206470"/>
            <a:ext cx="3125993" cy="8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9" y="96485"/>
            <a:ext cx="5846034" cy="27031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7" y="3070578"/>
            <a:ext cx="6186336" cy="3331104"/>
          </a:xfrm>
          <a:prstGeom prst="rect">
            <a:avLst/>
          </a:prstGeom>
        </p:spPr>
      </p:pic>
      <p:pic>
        <p:nvPicPr>
          <p:cNvPr id="2050" name="Picture 2" descr="Django REST with React: the React fronte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80" y="2652891"/>
            <a:ext cx="6161704" cy="22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806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23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4320</TotalTime>
  <Words>4007</Words>
  <Application>Microsoft Office PowerPoint</Application>
  <PresentationFormat>Широкоэкранный</PresentationFormat>
  <Paragraphs>679</Paragraphs>
  <Slides>57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inherit</vt:lpstr>
      <vt:lpstr>medium-content-serif-font</vt:lpstr>
      <vt:lpstr>Menlo</vt:lpstr>
      <vt:lpstr>Monaco</vt:lpstr>
      <vt:lpstr>SFMono-Regular</vt:lpstr>
      <vt:lpstr>source-code-pro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izhykoleh18@gmail.com</dc:creator>
  <cp:lastModifiedBy>Oleh Izhyk</cp:lastModifiedBy>
  <cp:revision>199</cp:revision>
  <dcterms:created xsi:type="dcterms:W3CDTF">2018-01-03T17:20:41Z</dcterms:created>
  <dcterms:modified xsi:type="dcterms:W3CDTF">2019-03-24T12:21:02Z</dcterms:modified>
</cp:coreProperties>
</file>